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9"/>
  </p:notesMasterIdLst>
  <p:sldIdLst>
    <p:sldId id="256" r:id="rId5"/>
    <p:sldId id="257" r:id="rId6"/>
    <p:sldId id="271" r:id="rId7"/>
    <p:sldId id="268" r:id="rId8"/>
    <p:sldId id="261" r:id="rId9"/>
    <p:sldId id="296" r:id="rId10"/>
    <p:sldId id="264" r:id="rId11"/>
    <p:sldId id="265" r:id="rId12"/>
    <p:sldId id="266" r:id="rId13"/>
    <p:sldId id="283" r:id="rId14"/>
    <p:sldId id="295" r:id="rId15"/>
    <p:sldId id="274" r:id="rId16"/>
    <p:sldId id="282" r:id="rId17"/>
    <p:sldId id="294" r:id="rId18"/>
  </p:sldIdLst>
  <p:sldSz cx="18288000" cy="10287000"/>
  <p:notesSz cx="6858000" cy="9144000"/>
  <p:embeddedFontLst>
    <p:embeddedFont>
      <p:font typeface="Inter" panose="020F0502020204030204" pitchFamily="34" charset="0"/>
      <p:regular r:id="rId20"/>
      <p:bold r:id="rId21"/>
      <p:italic r:id="rId22"/>
      <p:boldItalic r:id="rId23"/>
    </p:embeddedFont>
    <p:embeddedFont>
      <p:font typeface="Open Sans" panose="020B0606030504020204" pitchFamily="34" charset="0"/>
      <p:regular r:id="rId24"/>
      <p:bold r:id="rId25"/>
      <p:italic r:id="rId26"/>
    </p:embeddedFont>
    <p:embeddedFont>
      <p:font typeface="Open Sans 1" pitchFamily="2" charset="0"/>
      <p:regular r:id="rId27"/>
    </p:embeddedFont>
    <p:embeddedFont>
      <p:font typeface="Open Sans 1 Bold" pitchFamily="2" charset="0"/>
      <p:regular r:id="rId28"/>
      <p:bold r:id="rId29"/>
    </p:embeddedFont>
    <p:embeddedFont>
      <p:font typeface="Open Sans 1 Bold Italics" pitchFamily="2" charset="0"/>
      <p:regular r:id="rId30"/>
      <p:bold r:id="rId31"/>
      <p:italic r:id="rId32"/>
      <p:boldItalic r:id="rId33"/>
    </p:embeddedFont>
    <p:embeddedFont>
      <p:font typeface="Open Sans 1 Italics" pitchFamily="2" charset="0"/>
      <p:regular r:id="rId34"/>
      <p:italic r:id="rId35"/>
    </p:embeddedFont>
    <p:embeddedFont>
      <p:font typeface="Open Sans 1 Ultra-Bold" pitchFamily="2" charset="0"/>
      <p:regular r:id="rId36"/>
      <p:bold r:id="rId37"/>
    </p:embeddedFont>
    <p:embeddedFont>
      <p:font typeface="Open Sans 2" panose="020B0606030504020204" pitchFamily="34" charset="0"/>
      <p:regular r:id="rId38"/>
    </p:embeddedFont>
    <p:embeddedFont>
      <p:font typeface="Open Sans 2 Bold" panose="020B0806030504020204" pitchFamily="34" charset="0"/>
      <p:regular r:id="rId39"/>
      <p:bold r:id="rId40"/>
    </p:embeddedFont>
    <p:embeddedFont>
      <p:font typeface="Poppins Ultra-Bold" panose="020F0502020204030204" pitchFamily="34" charset="0"/>
      <p:regular r:id="rId41"/>
      <p:bold r:id="rId42"/>
      <p:italic r:id="rId43"/>
      <p:boldItalic r:id="rId44"/>
    </p:embeddedFont>
    <p:embeddedFont>
      <p:font typeface="Raleway Heavy" panose="020F0502020204030204" pitchFamily="34" charset="0"/>
      <p:regular r:id="rId45"/>
      <p:bold r:id="rId46"/>
      <p:italic r:id="rId47"/>
      <p:boldItalic r:id="rId48"/>
    </p:embeddedFont>
    <p:embeddedFont>
      <p:font typeface="Rubik" panose="020F0502020204030204" pitchFamily="34" charset="0"/>
      <p:regular r:id="rId49"/>
      <p:bold r:id="rId50"/>
      <p:italic r:id="rId51"/>
      <p:boldItalic r:id="rId52"/>
    </p:embeddedFont>
    <p:embeddedFont>
      <p:font typeface="Rubik Bold" panose="020F0502020204030204" pitchFamily="34" charset="0"/>
      <p:regular r:id="rId53"/>
      <p:bold r:id="rId54"/>
      <p:italic r:id="rId55"/>
      <p:boldItalic r:id="rId56"/>
    </p:embeddedFont>
    <p:embeddedFont>
      <p:font typeface="Segoe Script Bold" panose="020F0502020204030204" pitchFamily="34" charset="0"/>
      <p:regular r:id="rId57"/>
      <p:bold r:id="rId58"/>
      <p:italic r:id="rId59"/>
      <p:boldItalic r:id="rId6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20" autoAdjust="0"/>
    <p:restoredTop sz="80411" autoAdjust="0"/>
  </p:normalViewPr>
  <p:slideViewPr>
    <p:cSldViewPr>
      <p:cViewPr varScale="1">
        <p:scale>
          <a:sx n="64" d="100"/>
          <a:sy n="64" d="100"/>
        </p:scale>
        <p:origin x="1544" y="18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9" Type="http://schemas.openxmlformats.org/officeDocument/2006/relationships/font" Target="fonts/font20.fntdata"/><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font" Target="fonts/font23.fntdata"/><Relationship Id="rId47" Type="http://schemas.openxmlformats.org/officeDocument/2006/relationships/font" Target="fonts/font28.fntdata"/><Relationship Id="rId50" Type="http://schemas.openxmlformats.org/officeDocument/2006/relationships/font" Target="fonts/font31.fntdata"/><Relationship Id="rId55" Type="http://schemas.openxmlformats.org/officeDocument/2006/relationships/font" Target="fonts/font36.fntdata"/><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10.fntdata"/><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font" Target="fonts/font21.fntdata"/><Relationship Id="rId45" Type="http://schemas.openxmlformats.org/officeDocument/2006/relationships/font" Target="fonts/font26.fntdata"/><Relationship Id="rId53" Type="http://schemas.openxmlformats.org/officeDocument/2006/relationships/font" Target="fonts/font34.fntdata"/><Relationship Id="rId58" Type="http://schemas.openxmlformats.org/officeDocument/2006/relationships/font" Target="fonts/font39.fntdata"/><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notesMaster" Target="notesMasters/notesMaster1.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font" Target="fonts/font24.fntdata"/><Relationship Id="rId48" Type="http://schemas.openxmlformats.org/officeDocument/2006/relationships/font" Target="fonts/font29.fntdata"/><Relationship Id="rId56" Type="http://schemas.openxmlformats.org/officeDocument/2006/relationships/font" Target="fonts/font37.fntdata"/><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32.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46" Type="http://schemas.openxmlformats.org/officeDocument/2006/relationships/font" Target="fonts/font27.fntdata"/><Relationship Id="rId59" Type="http://schemas.openxmlformats.org/officeDocument/2006/relationships/font" Target="fonts/font40.fntdata"/><Relationship Id="rId20" Type="http://schemas.openxmlformats.org/officeDocument/2006/relationships/font" Target="fonts/font1.fntdata"/><Relationship Id="rId41" Type="http://schemas.openxmlformats.org/officeDocument/2006/relationships/font" Target="fonts/font22.fntdata"/><Relationship Id="rId54" Type="http://schemas.openxmlformats.org/officeDocument/2006/relationships/font" Target="fonts/font35.fntdata"/><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49" Type="http://schemas.openxmlformats.org/officeDocument/2006/relationships/font" Target="fonts/font30.fntdata"/><Relationship Id="rId57" Type="http://schemas.openxmlformats.org/officeDocument/2006/relationships/font" Target="fonts/font38.fntdata"/><Relationship Id="rId10" Type="http://schemas.openxmlformats.org/officeDocument/2006/relationships/slide" Target="slides/slide6.xml"/><Relationship Id="rId31" Type="http://schemas.openxmlformats.org/officeDocument/2006/relationships/font" Target="fonts/font12.fntdata"/><Relationship Id="rId44" Type="http://schemas.openxmlformats.org/officeDocument/2006/relationships/font" Target="fonts/font25.fntdata"/><Relationship Id="rId52" Type="http://schemas.openxmlformats.org/officeDocument/2006/relationships/font" Target="fonts/font33.fntdata"/><Relationship Id="rId60" Type="http://schemas.openxmlformats.org/officeDocument/2006/relationships/font" Target="fonts/font41.fntdata"/><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26.06.2026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1</a:t>
            </a:fld>
            <a:endParaRPr lang="cs-CZ"/>
          </a:p>
        </p:txBody>
      </p:sp>
    </p:spTree>
    <p:extLst>
      <p:ext uri="{BB962C8B-B14F-4D97-AF65-F5344CB8AC3E}">
        <p14:creationId xmlns:p14="http://schemas.microsoft.com/office/powerpoint/2010/main" val="381195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Jason/Casie</a:t>
            </a:r>
          </a:p>
        </p:txBody>
      </p:sp>
      <p:sp>
        <p:nvSpPr>
          <p:cNvPr id="4" name="Slide Number Placeholder 3"/>
          <p:cNvSpPr>
            <a:spLocks noGrp="1"/>
          </p:cNvSpPr>
          <p:nvPr>
            <p:ph type="sldNum" sz="quarter" idx="5"/>
          </p:nvPr>
        </p:nvSpPr>
        <p:spPr/>
        <p:txBody>
          <a:bodyPr/>
          <a:lstStyle/>
          <a:p>
            <a:fld id="{871B2431-D351-4C6E-A3CF-9DFAC0E3E050}" type="slidenum">
              <a:rPr lang="cs-CZ" smtClean="0"/>
              <a:t>14</a:t>
            </a:fld>
            <a:endParaRPr lang="cs-CZ"/>
          </a:p>
        </p:txBody>
      </p:sp>
    </p:spTree>
    <p:extLst>
      <p:ext uri="{BB962C8B-B14F-4D97-AF65-F5344CB8AC3E}">
        <p14:creationId xmlns:p14="http://schemas.microsoft.com/office/powerpoint/2010/main" val="1393452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2</a:t>
            </a:fld>
            <a:endParaRPr lang="cs-CZ"/>
          </a:p>
        </p:txBody>
      </p:sp>
    </p:spTree>
    <p:extLst>
      <p:ext uri="{BB962C8B-B14F-4D97-AF65-F5344CB8AC3E}">
        <p14:creationId xmlns:p14="http://schemas.microsoft.com/office/powerpoint/2010/main" val="1629457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799C3-516F-168C-0844-5F7091B3E2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0DFC11-F1E8-0CDB-35CF-462DF3801B92}"/>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5BEB8382-8EE5-DF07-2F59-33A6D27E5A1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15816DB-8A38-B7FB-C6EF-E58900E0A6F3}"/>
              </a:ext>
            </a:extLst>
          </p:cNvPr>
          <p:cNvSpPr>
            <a:spLocks noGrp="1"/>
          </p:cNvSpPr>
          <p:nvPr>
            <p:ph type="sldNum" sz="quarter" idx="5"/>
          </p:nvPr>
        </p:nvSpPr>
        <p:spPr/>
        <p:txBody>
          <a:bodyPr/>
          <a:lstStyle/>
          <a:p>
            <a:fld id="{871B2431-D351-4C6E-A3CF-9DFAC0E3E050}" type="slidenum">
              <a:rPr lang="cs-CZ" smtClean="0"/>
              <a:t>3</a:t>
            </a:fld>
            <a:endParaRPr lang="cs-CZ"/>
          </a:p>
        </p:txBody>
      </p:sp>
    </p:spTree>
    <p:extLst>
      <p:ext uri="{BB962C8B-B14F-4D97-AF65-F5344CB8AC3E}">
        <p14:creationId xmlns:p14="http://schemas.microsoft.com/office/powerpoint/2010/main" val="910873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4</a:t>
            </a:fld>
            <a:endParaRPr lang="cs-CZ"/>
          </a:p>
        </p:txBody>
      </p:sp>
    </p:spTree>
    <p:extLst>
      <p:ext uri="{BB962C8B-B14F-4D97-AF65-F5344CB8AC3E}">
        <p14:creationId xmlns:p14="http://schemas.microsoft.com/office/powerpoint/2010/main" val="484364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94170-4BB8-A275-6FFC-F4FC44332126}"/>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AB7D319B-029B-7F7F-7212-A9B7F0BB08CD}"/>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87061B60-7A2C-26AE-479D-A4D32884D670}"/>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2D60CD29-AB5B-BB74-08E8-1DBB81E35796}"/>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C00A0A5A-E66B-00B7-BA3D-7A499E674B7C}"/>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a:extLst>
              <a:ext uri="{FF2B5EF4-FFF2-40B4-BE49-F238E27FC236}">
                <a16:creationId xmlns:a16="http://schemas.microsoft.com/office/drawing/2014/main" id="{F18949D6-6546-B053-1B83-888FCD2B8126}"/>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566FA454-E4E6-02A6-1A21-CB539879DA60}"/>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999657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9</a:t>
            </a:fld>
            <a:endParaRPr lang="cs-CZ"/>
          </a:p>
        </p:txBody>
      </p:sp>
    </p:spTree>
    <p:extLst>
      <p:ext uri="{BB962C8B-B14F-4D97-AF65-F5344CB8AC3E}">
        <p14:creationId xmlns:p14="http://schemas.microsoft.com/office/powerpoint/2010/main" val="3792437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B5FA8-C285-AB16-57A8-8ED6EAE523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F9A5DC-02B7-1A5E-3A42-9383D8FBC49F}"/>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0074456D-1865-84F4-A907-1BBBEDBB64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A0454FF-A026-F10B-B070-67E8889D2261}"/>
              </a:ext>
            </a:extLst>
          </p:cNvPr>
          <p:cNvSpPr>
            <a:spLocks noGrp="1"/>
          </p:cNvSpPr>
          <p:nvPr>
            <p:ph type="sldNum" sz="quarter" idx="5"/>
          </p:nvPr>
        </p:nvSpPr>
        <p:spPr/>
        <p:txBody>
          <a:bodyPr/>
          <a:lstStyle/>
          <a:p>
            <a:fld id="{871B2431-D351-4C6E-A3CF-9DFAC0E3E050}" type="slidenum">
              <a:rPr lang="cs-CZ" smtClean="0"/>
              <a:t>10</a:t>
            </a:fld>
            <a:endParaRPr lang="cs-CZ"/>
          </a:p>
        </p:txBody>
      </p:sp>
    </p:spTree>
    <p:extLst>
      <p:ext uri="{BB962C8B-B14F-4D97-AF65-F5344CB8AC3E}">
        <p14:creationId xmlns:p14="http://schemas.microsoft.com/office/powerpoint/2010/main" val="3771782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CBF2A-DC54-7D30-2C53-77271223AF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1F1FA6-127C-59AD-D859-4C31EF47D035}"/>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9D9B6EA5-CBA7-340D-3122-7E1EAD2627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76F18A-24F2-3305-D756-718E77C7756F}"/>
              </a:ext>
            </a:extLst>
          </p:cNvPr>
          <p:cNvSpPr>
            <a:spLocks noGrp="1"/>
          </p:cNvSpPr>
          <p:nvPr>
            <p:ph type="sldNum" sz="quarter" idx="5"/>
          </p:nvPr>
        </p:nvSpPr>
        <p:spPr/>
        <p:txBody>
          <a:bodyPr/>
          <a:lstStyle/>
          <a:p>
            <a:fld id="{871B2431-D351-4C6E-A3CF-9DFAC0E3E050}" type="slidenum">
              <a:rPr lang="cs-CZ" smtClean="0"/>
              <a:t>11</a:t>
            </a:fld>
            <a:endParaRPr lang="cs-CZ"/>
          </a:p>
        </p:txBody>
      </p:sp>
    </p:spTree>
    <p:extLst>
      <p:ext uri="{BB962C8B-B14F-4D97-AF65-F5344CB8AC3E}">
        <p14:creationId xmlns:p14="http://schemas.microsoft.com/office/powerpoint/2010/main" val="2554696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6/26/26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6/26/26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6/26/26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6/26/26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sv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svg"/></Relationships>
</file>

<file path=ppt/slides/_rels/slide1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hyperlink" Target="mailto:echastain@niea.org" TargetMode="External"/><Relationship Id="rId7" Type="http://schemas.openxmlformats.org/officeDocument/2006/relationships/image" Target="../media/image30.svg"/><Relationship Id="rId2" Type="http://schemas.openxmlformats.org/officeDocument/2006/relationships/hyperlink" Target="https://www.niea.org/administration-updates" TargetMode="External"/><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16.svg"/><Relationship Id="rId4" Type="http://schemas.openxmlformats.org/officeDocument/2006/relationships/hyperlink" Target="mailto:rTwoBulls@niea.or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hyperlink" Target="mailto:jdropik@niea.org" TargetMode="External"/><Relationship Id="rId1" Type="http://schemas.openxmlformats.org/officeDocument/2006/relationships/slideLayout" Target="../slideLayouts/slideLayout7.xml"/><Relationship Id="rId6" Type="http://schemas.openxmlformats.org/officeDocument/2006/relationships/image" Target="../media/image33.svg"/><Relationship Id="rId5" Type="http://schemas.openxmlformats.org/officeDocument/2006/relationships/image" Target="../media/image30.sv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7.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7.svg"/><Relationship Id="rId7" Type="http://schemas.openxmlformats.org/officeDocument/2006/relationships/image" Target="../media/image12.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svg"/><Relationship Id="rId4" Type="http://schemas.openxmlformats.org/officeDocument/2006/relationships/image" Target="../media/image9.svg"/><Relationship Id="rId9" Type="http://schemas.openxmlformats.org/officeDocument/2006/relationships/image" Target="../media/image14.svg"/></Relationships>
</file>

<file path=ppt/slides/_rels/slide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5.svg"/><Relationship Id="rId7" Type="http://schemas.openxmlformats.org/officeDocument/2006/relationships/image" Target="../media/image18.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svg"/><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2" Type="http://schemas.openxmlformats.org/officeDocument/2006/relationships/image" Target="../media/image22.sv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sv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Freeform 2"/>
          <p:cNvSpPr/>
          <p:nvPr/>
        </p:nvSpPr>
        <p:spPr>
          <a:xfrm flipH="1">
            <a:off x="15541365" y="346312"/>
            <a:ext cx="2178734" cy="1984628"/>
          </a:xfrm>
          <a:custGeom>
            <a:avLst/>
            <a:gdLst/>
            <a:ahLst/>
            <a:cxnLst/>
            <a:rect l="l" t="t" r="r" b="b"/>
            <a:pathLst>
              <a:path w="2178734" h="1984628">
                <a:moveTo>
                  <a:pt x="2178734" y="0"/>
                </a:moveTo>
                <a:lnTo>
                  <a:pt x="0" y="0"/>
                </a:lnTo>
                <a:lnTo>
                  <a:pt x="0" y="1984629"/>
                </a:lnTo>
                <a:lnTo>
                  <a:pt x="2178734" y="1984629"/>
                </a:lnTo>
                <a:lnTo>
                  <a:pt x="2178734"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p>
        </p:txBody>
      </p:sp>
      <p:grpSp>
        <p:nvGrpSpPr>
          <p:cNvPr id="3" name="Group 3"/>
          <p:cNvGrpSpPr/>
          <p:nvPr/>
        </p:nvGrpSpPr>
        <p:grpSpPr>
          <a:xfrm>
            <a:off x="2162505" y="7146257"/>
            <a:ext cx="12510383" cy="1906328"/>
            <a:chOff x="0" y="0"/>
            <a:chExt cx="2856370" cy="435253"/>
          </a:xfrm>
        </p:grpSpPr>
        <p:sp>
          <p:nvSpPr>
            <p:cNvPr id="4" name="Freeform 4"/>
            <p:cNvSpPr/>
            <p:nvPr/>
          </p:nvSpPr>
          <p:spPr>
            <a:xfrm>
              <a:off x="0" y="0"/>
              <a:ext cx="2856370" cy="435253"/>
            </a:xfrm>
            <a:custGeom>
              <a:avLst/>
              <a:gdLst/>
              <a:ahLst/>
              <a:cxnLst/>
              <a:rect l="l" t="t" r="r" b="b"/>
              <a:pathLst>
                <a:path w="2856370" h="435253">
                  <a:moveTo>
                    <a:pt x="9283" y="0"/>
                  </a:moveTo>
                  <a:lnTo>
                    <a:pt x="2847087" y="0"/>
                  </a:lnTo>
                  <a:cubicBezTo>
                    <a:pt x="2852214" y="0"/>
                    <a:pt x="2856370" y="4156"/>
                    <a:pt x="2856370" y="9283"/>
                  </a:cubicBezTo>
                  <a:lnTo>
                    <a:pt x="2856370" y="425970"/>
                  </a:lnTo>
                  <a:cubicBezTo>
                    <a:pt x="2856370" y="428432"/>
                    <a:pt x="2855392" y="430793"/>
                    <a:pt x="2853651" y="432534"/>
                  </a:cubicBezTo>
                  <a:cubicBezTo>
                    <a:pt x="2851910" y="434275"/>
                    <a:pt x="2849549" y="435253"/>
                    <a:pt x="2847087" y="435253"/>
                  </a:cubicBezTo>
                  <a:lnTo>
                    <a:pt x="9283" y="435253"/>
                  </a:lnTo>
                  <a:cubicBezTo>
                    <a:pt x="4156" y="435253"/>
                    <a:pt x="0" y="431097"/>
                    <a:pt x="0" y="425970"/>
                  </a:cubicBezTo>
                  <a:lnTo>
                    <a:pt x="0" y="9283"/>
                  </a:lnTo>
                  <a:cubicBezTo>
                    <a:pt x="0" y="4156"/>
                    <a:pt x="4156" y="0"/>
                    <a:pt x="9283" y="0"/>
                  </a:cubicBezTo>
                  <a:close/>
                </a:path>
              </a:pathLst>
            </a:custGeom>
            <a:solidFill>
              <a:srgbClr val="8F3237"/>
            </a:solidFill>
          </p:spPr>
          <p:txBody>
            <a:bodyPr/>
            <a:lstStyle/>
            <a:p>
              <a:endParaRPr lang="en-US"/>
            </a:p>
          </p:txBody>
        </p:sp>
        <p:sp>
          <p:nvSpPr>
            <p:cNvPr id="5" name="TextBox 5"/>
            <p:cNvSpPr txBox="1"/>
            <p:nvPr/>
          </p:nvSpPr>
          <p:spPr>
            <a:xfrm>
              <a:off x="0" y="-57150"/>
              <a:ext cx="2856370" cy="492403"/>
            </a:xfrm>
            <a:prstGeom prst="rect">
              <a:avLst/>
            </a:prstGeom>
          </p:spPr>
          <p:txBody>
            <a:bodyPr lIns="50800" tIns="50800" rIns="50800" bIns="50800" rtlCol="0" anchor="ctr"/>
            <a:lstStyle/>
            <a:p>
              <a:pPr algn="ctr">
                <a:lnSpc>
                  <a:spcPts val="3500"/>
                </a:lnSpc>
              </a:pPr>
              <a:endParaRPr/>
            </a:p>
          </p:txBody>
        </p:sp>
      </p:grpSp>
      <p:sp>
        <p:nvSpPr>
          <p:cNvPr id="6" name="Freeform 6"/>
          <p:cNvSpPr/>
          <p:nvPr/>
        </p:nvSpPr>
        <p:spPr>
          <a:xfrm>
            <a:off x="13637705" y="5248702"/>
            <a:ext cx="5396180" cy="5492296"/>
          </a:xfrm>
          <a:custGeom>
            <a:avLst/>
            <a:gdLst/>
            <a:ahLst/>
            <a:cxnLst/>
            <a:rect l="l" t="t" r="r" b="b"/>
            <a:pathLst>
              <a:path w="5396180" h="5492296">
                <a:moveTo>
                  <a:pt x="0" y="0"/>
                </a:moveTo>
                <a:lnTo>
                  <a:pt x="5396180" y="0"/>
                </a:lnTo>
                <a:lnTo>
                  <a:pt x="5396180" y="5492296"/>
                </a:lnTo>
                <a:lnTo>
                  <a:pt x="0" y="5492296"/>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7" name="Group 7"/>
          <p:cNvGrpSpPr/>
          <p:nvPr/>
        </p:nvGrpSpPr>
        <p:grpSpPr>
          <a:xfrm>
            <a:off x="1082566" y="6620490"/>
            <a:ext cx="2957861" cy="2957861"/>
            <a:chOff x="0" y="0"/>
            <a:chExt cx="3943815" cy="3943815"/>
          </a:xfrm>
        </p:grpSpPr>
        <p:grpSp>
          <p:nvGrpSpPr>
            <p:cNvPr id="8" name="Group 8"/>
            <p:cNvGrpSpPr/>
            <p:nvPr/>
          </p:nvGrpSpPr>
          <p:grpSpPr>
            <a:xfrm>
              <a:off x="0" y="0"/>
              <a:ext cx="3943815" cy="394381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F3237"/>
              </a:solidFill>
            </p:spPr>
            <p:txBody>
              <a:bodyPr/>
              <a:lstStyle/>
              <a:p>
                <a:endParaRPr lang="en-US"/>
              </a:p>
            </p:txBody>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197423" y="197423"/>
              <a:ext cx="3548970" cy="3548970"/>
            </a:xfrm>
            <a:custGeom>
              <a:avLst/>
              <a:gdLst/>
              <a:ahLst/>
              <a:cxnLst/>
              <a:rect l="l" t="t" r="r" b="b"/>
              <a:pathLst>
                <a:path w="3548970" h="3548970">
                  <a:moveTo>
                    <a:pt x="0" y="0"/>
                  </a:moveTo>
                  <a:lnTo>
                    <a:pt x="3548970" y="0"/>
                  </a:lnTo>
                  <a:lnTo>
                    <a:pt x="3548970" y="3548970"/>
                  </a:lnTo>
                  <a:lnTo>
                    <a:pt x="0" y="3548970"/>
                  </a:lnTo>
                  <a:lnTo>
                    <a:pt x="0" y="0"/>
                  </a:lnTo>
                  <a:close/>
                </a:path>
              </a:pathLst>
            </a:custGeom>
            <a:blipFill>
              <a:blip r:embed="rId5"/>
              <a:stretch>
                <a:fillRect/>
              </a:stretch>
            </a:blipFill>
          </p:spPr>
          <p:txBody>
            <a:bodyPr/>
            <a:lstStyle/>
            <a:p>
              <a:endParaRPr lang="en-US"/>
            </a:p>
          </p:txBody>
        </p:sp>
      </p:grpSp>
      <p:sp>
        <p:nvSpPr>
          <p:cNvPr id="12" name="Freeform 12"/>
          <p:cNvSpPr/>
          <p:nvPr/>
        </p:nvSpPr>
        <p:spPr>
          <a:xfrm>
            <a:off x="15541365" y="3641013"/>
            <a:ext cx="2007045" cy="2042794"/>
          </a:xfrm>
          <a:custGeom>
            <a:avLst/>
            <a:gdLst/>
            <a:ahLst/>
            <a:cxnLst/>
            <a:rect l="l" t="t" r="r" b="b"/>
            <a:pathLst>
              <a:path w="2007045" h="2042794">
                <a:moveTo>
                  <a:pt x="0" y="0"/>
                </a:moveTo>
                <a:lnTo>
                  <a:pt x="2007046" y="0"/>
                </a:lnTo>
                <a:lnTo>
                  <a:pt x="2007046" y="2042793"/>
                </a:lnTo>
                <a:lnTo>
                  <a:pt x="0" y="2042793"/>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3" name="Freeform 13"/>
          <p:cNvSpPr/>
          <p:nvPr/>
        </p:nvSpPr>
        <p:spPr>
          <a:xfrm>
            <a:off x="16544888" y="5070553"/>
            <a:ext cx="1547865" cy="1575435"/>
          </a:xfrm>
          <a:custGeom>
            <a:avLst/>
            <a:gdLst/>
            <a:ahLst/>
            <a:cxnLst/>
            <a:rect l="l" t="t" r="r" b="b"/>
            <a:pathLst>
              <a:path w="1547865" h="1575435">
                <a:moveTo>
                  <a:pt x="0" y="0"/>
                </a:moveTo>
                <a:lnTo>
                  <a:pt x="1547865" y="0"/>
                </a:lnTo>
                <a:lnTo>
                  <a:pt x="1547865" y="1575434"/>
                </a:lnTo>
                <a:lnTo>
                  <a:pt x="0" y="1575434"/>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5" name="TextBox 15"/>
          <p:cNvSpPr txBox="1"/>
          <p:nvPr/>
        </p:nvSpPr>
        <p:spPr>
          <a:xfrm>
            <a:off x="288123" y="4635573"/>
            <a:ext cx="15253241" cy="1836850"/>
          </a:xfrm>
          <a:prstGeom prst="rect">
            <a:avLst/>
          </a:prstGeom>
        </p:spPr>
        <p:txBody>
          <a:bodyPr wrap="square" lIns="0" tIns="0" rIns="0" bIns="0" rtlCol="0" anchor="t">
            <a:spAutoFit/>
          </a:bodyPr>
          <a:lstStyle/>
          <a:p>
            <a:pPr algn="l">
              <a:lnSpc>
                <a:spcPts val="7266"/>
              </a:lnSpc>
            </a:pPr>
            <a:r>
              <a:rPr lang="en-US" sz="6000" dirty="0">
                <a:solidFill>
                  <a:schemeClr val="bg1"/>
                </a:solidFill>
                <a:latin typeface="Open Sans" panose="020B0606030504020204" pitchFamily="34" charset="0"/>
                <a:ea typeface="Open Sans" panose="020B0606030504020204" pitchFamily="34" charset="0"/>
                <a:cs typeface="Open Sans" panose="020B0606030504020204" pitchFamily="34" charset="0"/>
              </a:rPr>
              <a:t>Native Education in Practice, Policy, and Partnership</a:t>
            </a:r>
            <a:endParaRPr lang="en-US" sz="5589"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Open Sans 1"/>
            </a:endParaRPr>
          </a:p>
        </p:txBody>
      </p:sp>
      <p:sp>
        <p:nvSpPr>
          <p:cNvPr id="16" name="TextBox 16"/>
          <p:cNvSpPr txBox="1"/>
          <p:nvPr/>
        </p:nvSpPr>
        <p:spPr>
          <a:xfrm>
            <a:off x="288123" y="220360"/>
            <a:ext cx="17711753" cy="3809184"/>
          </a:xfrm>
          <a:prstGeom prst="rect">
            <a:avLst/>
          </a:prstGeom>
        </p:spPr>
        <p:txBody>
          <a:bodyPr wrap="square" lIns="0" tIns="0" rIns="0" bIns="0" rtlCol="0" anchor="t">
            <a:spAutoFit/>
          </a:bodyPr>
          <a:lstStyle/>
          <a:p>
            <a:pPr algn="l">
              <a:lnSpc>
                <a:spcPts val="9882"/>
              </a:lnSpc>
            </a:pPr>
            <a:r>
              <a:rPr lang="en-US" sz="9600" dirty="0">
                <a:solidFill>
                  <a:schemeClr val="bg1"/>
                </a:solidFill>
                <a:latin typeface="Open Sans" panose="020B0606030504020204" pitchFamily="34" charset="0"/>
                <a:ea typeface="Open Sans" panose="020B0606030504020204" pitchFamily="34" charset="0"/>
                <a:cs typeface="Open Sans" panose="020B0606030504020204" pitchFamily="34" charset="0"/>
              </a:rPr>
              <a:t>Leading with Sovereignty: Advancing Native Education for the Future of Our Nations</a:t>
            </a:r>
            <a:endParaRPr lang="en-US" sz="9882"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Open Sans 1 Ultra-Bold"/>
            </a:endParaRPr>
          </a:p>
        </p:txBody>
      </p:sp>
      <p:sp>
        <p:nvSpPr>
          <p:cNvPr id="17" name="TextBox 17"/>
          <p:cNvSpPr txBox="1"/>
          <p:nvPr/>
        </p:nvSpPr>
        <p:spPr>
          <a:xfrm>
            <a:off x="4193567" y="7313777"/>
            <a:ext cx="9290998" cy="1542713"/>
          </a:xfrm>
          <a:prstGeom prst="rect">
            <a:avLst/>
          </a:prstGeom>
        </p:spPr>
        <p:txBody>
          <a:bodyPr lIns="0" tIns="0" rIns="0" bIns="0" rtlCol="0" anchor="t">
            <a:spAutoFit/>
          </a:bodyPr>
          <a:lstStyle/>
          <a:p>
            <a:pPr algn="l">
              <a:lnSpc>
                <a:spcPts val="4101"/>
              </a:lnSpc>
            </a:pPr>
            <a:r>
              <a:rPr lang="en-US" sz="3229" b="1" dirty="0">
                <a:solidFill>
                  <a:srgbClr val="FFFFFF"/>
                </a:solidFill>
                <a:latin typeface="Open Sans 1 Bold"/>
                <a:ea typeface="Open Sans 1 Bold"/>
                <a:cs typeface="Open Sans 1 Bold"/>
                <a:sym typeface="Open Sans 1 Bold"/>
              </a:rPr>
              <a:t>Jason P Dropik</a:t>
            </a:r>
            <a:r>
              <a:rPr lang="en-US" sz="3229" dirty="0">
                <a:solidFill>
                  <a:srgbClr val="FFFFFF"/>
                </a:solidFill>
                <a:latin typeface="Open Sans 1"/>
                <a:ea typeface="Open Sans 1"/>
                <a:cs typeface="Open Sans 1"/>
                <a:sym typeface="Open Sans 1"/>
              </a:rPr>
              <a:t>, (Bad River Ojibwe)</a:t>
            </a:r>
          </a:p>
          <a:p>
            <a:pPr algn="l">
              <a:lnSpc>
                <a:spcPts val="4101"/>
              </a:lnSpc>
            </a:pPr>
            <a:r>
              <a:rPr lang="en-US" sz="3229" i="1" dirty="0">
                <a:solidFill>
                  <a:srgbClr val="FFFFFF"/>
                </a:solidFill>
                <a:latin typeface="Open Sans 1 Italics"/>
                <a:ea typeface="Open Sans 1 Italics"/>
                <a:cs typeface="Open Sans 1 Italics"/>
                <a:sym typeface="Open Sans 1 Italics"/>
              </a:rPr>
              <a:t>Executive Director </a:t>
            </a:r>
          </a:p>
          <a:p>
            <a:pPr algn="l">
              <a:lnSpc>
                <a:spcPts val="4101"/>
              </a:lnSpc>
            </a:pPr>
            <a:r>
              <a:rPr lang="en-US" sz="3229" b="1" dirty="0">
                <a:solidFill>
                  <a:srgbClr val="FFFFFF"/>
                </a:solidFill>
                <a:latin typeface="Open Sans 1 Bold"/>
                <a:ea typeface="Open Sans 1 Bold"/>
                <a:cs typeface="Open Sans 1 Bold"/>
                <a:sym typeface="Open Sans 1 Bold"/>
              </a:rPr>
              <a:t>National Indian Education Association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B123D-5BCA-6264-50D5-550CB2C72867}"/>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222294A2-A774-5094-74EB-CC58C01C06E0}"/>
              </a:ext>
            </a:extLst>
          </p:cNvPr>
          <p:cNvSpPr txBox="1"/>
          <p:nvPr/>
        </p:nvSpPr>
        <p:spPr>
          <a:xfrm>
            <a:off x="1028700" y="1123950"/>
            <a:ext cx="14409914" cy="1016127"/>
          </a:xfrm>
          <a:prstGeom prst="rect">
            <a:avLst/>
          </a:prstGeom>
        </p:spPr>
        <p:txBody>
          <a:bodyPr lIns="0" tIns="0" rIns="0" bIns="0" rtlCol="0" anchor="t">
            <a:spAutoFit/>
          </a:bodyPr>
          <a:lstStyle/>
          <a:p>
            <a:pPr marL="0" lvl="0" indent="0" algn="l">
              <a:lnSpc>
                <a:spcPts val="7883"/>
              </a:lnSpc>
            </a:pPr>
            <a:r>
              <a:rPr lang="en-US" sz="7299" b="1" dirty="0">
                <a:solidFill>
                  <a:srgbClr val="8F3237"/>
                </a:solidFill>
                <a:latin typeface="Open Sans 1 Bold"/>
                <a:ea typeface="Open Sans 1 Bold"/>
                <a:cs typeface="Open Sans 1 Bold"/>
                <a:sym typeface="Open Sans 1 Bold"/>
              </a:rPr>
              <a:t>Updates</a:t>
            </a:r>
          </a:p>
        </p:txBody>
      </p:sp>
      <p:sp>
        <p:nvSpPr>
          <p:cNvPr id="3" name="Freeform 3">
            <a:extLst>
              <a:ext uri="{FF2B5EF4-FFF2-40B4-BE49-F238E27FC236}">
                <a16:creationId xmlns:a16="http://schemas.microsoft.com/office/drawing/2014/main" id="{2D60E32D-FA35-CE6F-6388-D9A10EC9F72B}"/>
              </a:ext>
            </a:extLst>
          </p:cNvPr>
          <p:cNvSpPr/>
          <p:nvPr/>
        </p:nvSpPr>
        <p:spPr>
          <a:xfrm>
            <a:off x="16849327" y="7493156"/>
            <a:ext cx="3975926" cy="4114800"/>
          </a:xfrm>
          <a:custGeom>
            <a:avLst/>
            <a:gdLst/>
            <a:ahLst/>
            <a:cxnLst/>
            <a:rect l="l" t="t" r="r" b="b"/>
            <a:pathLst>
              <a:path w="3975926" h="4114800">
                <a:moveTo>
                  <a:pt x="0" y="0"/>
                </a:moveTo>
                <a:lnTo>
                  <a:pt x="3975925" y="0"/>
                </a:lnTo>
                <a:lnTo>
                  <a:pt x="3975925" y="4114800"/>
                </a:lnTo>
                <a:lnTo>
                  <a:pt x="0" y="41148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a:extLst>
              <a:ext uri="{FF2B5EF4-FFF2-40B4-BE49-F238E27FC236}">
                <a16:creationId xmlns:a16="http://schemas.microsoft.com/office/drawing/2014/main" id="{F2221E75-E084-7687-4B85-85F2E461139A}"/>
              </a:ext>
            </a:extLst>
          </p:cNvPr>
          <p:cNvSpPr/>
          <p:nvPr/>
        </p:nvSpPr>
        <p:spPr>
          <a:xfrm>
            <a:off x="15718911" y="9401175"/>
            <a:ext cx="1936342" cy="1970832"/>
          </a:xfrm>
          <a:custGeom>
            <a:avLst/>
            <a:gdLst/>
            <a:ahLst/>
            <a:cxnLst/>
            <a:rect l="l" t="t" r="r" b="b"/>
            <a:pathLst>
              <a:path w="1936342" h="1970832">
                <a:moveTo>
                  <a:pt x="0" y="0"/>
                </a:moveTo>
                <a:lnTo>
                  <a:pt x="1936342" y="0"/>
                </a:lnTo>
                <a:lnTo>
                  <a:pt x="1936342" y="1970832"/>
                </a:lnTo>
                <a:lnTo>
                  <a:pt x="0" y="1970832"/>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a:extLst>
              <a:ext uri="{FF2B5EF4-FFF2-40B4-BE49-F238E27FC236}">
                <a16:creationId xmlns:a16="http://schemas.microsoft.com/office/drawing/2014/main" id="{14402358-3293-F90B-D848-945F2B3381C5}"/>
              </a:ext>
            </a:extLst>
          </p:cNvPr>
          <p:cNvSpPr/>
          <p:nvPr/>
        </p:nvSpPr>
        <p:spPr>
          <a:xfrm rot="4310265" flipH="1" flipV="1">
            <a:off x="14740819" y="17141"/>
            <a:ext cx="2977537" cy="2225032"/>
          </a:xfrm>
          <a:custGeom>
            <a:avLst/>
            <a:gdLst/>
            <a:ahLst/>
            <a:cxnLst/>
            <a:rect l="l" t="t" r="r" b="b"/>
            <a:pathLst>
              <a:path w="2977537" h="2225032">
                <a:moveTo>
                  <a:pt x="2977537" y="2225032"/>
                </a:moveTo>
                <a:lnTo>
                  <a:pt x="0" y="2225032"/>
                </a:lnTo>
                <a:lnTo>
                  <a:pt x="0" y="0"/>
                </a:lnTo>
                <a:lnTo>
                  <a:pt x="2977537" y="0"/>
                </a:lnTo>
                <a:lnTo>
                  <a:pt x="2977537" y="2225032"/>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TextBox 6">
            <a:extLst>
              <a:ext uri="{FF2B5EF4-FFF2-40B4-BE49-F238E27FC236}">
                <a16:creationId xmlns:a16="http://schemas.microsoft.com/office/drawing/2014/main" id="{EACFF581-7E74-7CAF-F19E-AE9494C09790}"/>
              </a:ext>
            </a:extLst>
          </p:cNvPr>
          <p:cNvSpPr txBox="1"/>
          <p:nvPr/>
        </p:nvSpPr>
        <p:spPr>
          <a:xfrm>
            <a:off x="1028700" y="2142617"/>
            <a:ext cx="14897100" cy="8198270"/>
          </a:xfrm>
          <a:prstGeom prst="rect">
            <a:avLst/>
          </a:prstGeom>
        </p:spPr>
        <p:txBody>
          <a:bodyPr wrap="square" lIns="0" tIns="0" rIns="0" bIns="0" rtlCol="0" anchor="t">
            <a:spAutoFit/>
          </a:bodyPr>
          <a:lstStyle/>
          <a:p>
            <a:pPr marL="777282" lvl="1" indent="-388641" algn="l">
              <a:lnSpc>
                <a:spcPts val="7236"/>
              </a:lnSpc>
              <a:buFont typeface="Arial"/>
              <a:buChar char="•"/>
            </a:pPr>
            <a:r>
              <a:rPr lang="en-US" sz="3600" dirty="0">
                <a:solidFill>
                  <a:srgbClr val="000000"/>
                </a:solidFill>
                <a:latin typeface="Open Sans 1"/>
                <a:ea typeface="Open Sans 1"/>
                <a:cs typeface="Open Sans 1"/>
                <a:sym typeface="Open Sans 1"/>
              </a:rPr>
              <a:t>Interagency Agreements Department of Education Transfers</a:t>
            </a:r>
          </a:p>
          <a:p>
            <a:pPr marL="1234482" lvl="2" indent="-388641">
              <a:lnSpc>
                <a:spcPts val="7236"/>
              </a:lnSpc>
              <a:buFont typeface="Arial"/>
              <a:buChar char="•"/>
            </a:pPr>
            <a:r>
              <a:rPr lang="en-US" sz="3600" dirty="0">
                <a:solidFill>
                  <a:srgbClr val="000000"/>
                </a:solidFill>
                <a:latin typeface="Open Sans 1"/>
                <a:ea typeface="Open Sans 1"/>
                <a:cs typeface="Open Sans 1"/>
                <a:sym typeface="Open Sans 1"/>
              </a:rPr>
              <a:t>This is happening-OIE is being supported by BIE, though not a full transfer</a:t>
            </a:r>
          </a:p>
          <a:p>
            <a:pPr marL="1234482" lvl="2" indent="-388641">
              <a:lnSpc>
                <a:spcPts val="7236"/>
              </a:lnSpc>
              <a:buFont typeface="Arial"/>
              <a:buChar char="•"/>
            </a:pPr>
            <a:r>
              <a:rPr lang="en-US" sz="3600" dirty="0">
                <a:solidFill>
                  <a:srgbClr val="000000"/>
                </a:solidFill>
                <a:latin typeface="Open Sans 1"/>
                <a:ea typeface="Open Sans 1"/>
                <a:cs typeface="Open Sans 1"/>
                <a:sym typeface="Open Sans 1"/>
              </a:rPr>
              <a:t>ED emails are still the contact for these programs</a:t>
            </a:r>
          </a:p>
          <a:p>
            <a:pPr marL="1234482" lvl="2" indent="-388641">
              <a:lnSpc>
                <a:spcPts val="7236"/>
              </a:lnSpc>
              <a:buFont typeface="Arial"/>
              <a:buChar char="•"/>
            </a:pPr>
            <a:r>
              <a:rPr lang="en-US" sz="3600" dirty="0">
                <a:solidFill>
                  <a:srgbClr val="000000"/>
                </a:solidFill>
                <a:latin typeface="Open Sans 1"/>
                <a:ea typeface="Open Sans 1"/>
                <a:cs typeface="Open Sans 1"/>
                <a:sym typeface="Open Sans 1"/>
              </a:rPr>
              <a:t>Communicate with NIEA w/any concerns or questions</a:t>
            </a:r>
          </a:p>
          <a:p>
            <a:pPr marL="777282" lvl="1" indent="-388641" algn="l">
              <a:lnSpc>
                <a:spcPts val="7236"/>
              </a:lnSpc>
              <a:buFont typeface="Arial"/>
              <a:buChar char="•"/>
            </a:pPr>
            <a:r>
              <a:rPr lang="en-US" sz="3600" dirty="0">
                <a:solidFill>
                  <a:srgbClr val="000000"/>
                </a:solidFill>
                <a:latin typeface="Open Sans 1"/>
                <a:ea typeface="Open Sans 1"/>
                <a:cs typeface="Open Sans 1"/>
                <a:sym typeface="Open Sans 1"/>
              </a:rPr>
              <a:t>Appropriations-House subcommittee passed</a:t>
            </a:r>
          </a:p>
          <a:p>
            <a:pPr marL="1234482" lvl="2" indent="-388641">
              <a:lnSpc>
                <a:spcPts val="7236"/>
              </a:lnSpc>
              <a:buFont typeface="Arial"/>
              <a:buChar char="•"/>
            </a:pPr>
            <a:r>
              <a:rPr lang="en-US" sz="3600" dirty="0">
                <a:solidFill>
                  <a:srgbClr val="000000"/>
                </a:solidFill>
                <a:latin typeface="Open Sans 1"/>
                <a:ea typeface="Open Sans 1"/>
                <a:cs typeface="Open Sans 1"/>
                <a:sym typeface="Open Sans 1"/>
              </a:rPr>
              <a:t>House Bill 13.3% increase, increase proposed in ISEP, JOM, and TCUs, decrease in construction and some accounts unknown</a:t>
            </a:r>
          </a:p>
          <a:p>
            <a:pPr marL="845841" lvl="2">
              <a:lnSpc>
                <a:spcPts val="7236"/>
              </a:lnSpc>
            </a:pPr>
            <a:endParaRPr lang="en-US" sz="3600" dirty="0">
              <a:solidFill>
                <a:srgbClr val="000000"/>
              </a:solidFill>
              <a:latin typeface="Open Sans 1"/>
              <a:ea typeface="Open Sans 1"/>
              <a:cs typeface="Open Sans 1"/>
              <a:sym typeface="Open Sans 1"/>
            </a:endParaRPr>
          </a:p>
        </p:txBody>
      </p:sp>
    </p:spTree>
    <p:extLst>
      <p:ext uri="{BB962C8B-B14F-4D97-AF65-F5344CB8AC3E}">
        <p14:creationId xmlns:p14="http://schemas.microsoft.com/office/powerpoint/2010/main" val="258571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7FA8D-373F-101E-844D-226FD31E8CD8}"/>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D66B194E-93F1-DD07-E1CA-299F96DC4E3E}"/>
              </a:ext>
            </a:extLst>
          </p:cNvPr>
          <p:cNvSpPr txBox="1"/>
          <p:nvPr/>
        </p:nvSpPr>
        <p:spPr>
          <a:xfrm>
            <a:off x="1028700" y="1123950"/>
            <a:ext cx="14409914" cy="1016127"/>
          </a:xfrm>
          <a:prstGeom prst="rect">
            <a:avLst/>
          </a:prstGeom>
        </p:spPr>
        <p:txBody>
          <a:bodyPr lIns="0" tIns="0" rIns="0" bIns="0" rtlCol="0" anchor="t">
            <a:spAutoFit/>
          </a:bodyPr>
          <a:lstStyle/>
          <a:p>
            <a:pPr marL="0" lvl="0" indent="0" algn="l">
              <a:lnSpc>
                <a:spcPts val="7883"/>
              </a:lnSpc>
            </a:pPr>
            <a:r>
              <a:rPr lang="en-US" sz="7299" b="1" dirty="0">
                <a:solidFill>
                  <a:srgbClr val="8F3237"/>
                </a:solidFill>
                <a:latin typeface="Open Sans 1 Bold"/>
                <a:ea typeface="Open Sans 1 Bold"/>
                <a:cs typeface="Open Sans 1 Bold"/>
                <a:sym typeface="Open Sans 1 Bold"/>
              </a:rPr>
              <a:t>Updates-Continued</a:t>
            </a:r>
          </a:p>
        </p:txBody>
      </p:sp>
      <p:sp>
        <p:nvSpPr>
          <p:cNvPr id="3" name="Freeform 3">
            <a:extLst>
              <a:ext uri="{FF2B5EF4-FFF2-40B4-BE49-F238E27FC236}">
                <a16:creationId xmlns:a16="http://schemas.microsoft.com/office/drawing/2014/main" id="{9F87CD82-8986-5756-7BFF-BCCC9EE7EA1A}"/>
              </a:ext>
            </a:extLst>
          </p:cNvPr>
          <p:cNvSpPr/>
          <p:nvPr/>
        </p:nvSpPr>
        <p:spPr>
          <a:xfrm>
            <a:off x="16849327" y="7493156"/>
            <a:ext cx="3975926" cy="4114800"/>
          </a:xfrm>
          <a:custGeom>
            <a:avLst/>
            <a:gdLst/>
            <a:ahLst/>
            <a:cxnLst/>
            <a:rect l="l" t="t" r="r" b="b"/>
            <a:pathLst>
              <a:path w="3975926" h="4114800">
                <a:moveTo>
                  <a:pt x="0" y="0"/>
                </a:moveTo>
                <a:lnTo>
                  <a:pt x="3975925" y="0"/>
                </a:lnTo>
                <a:lnTo>
                  <a:pt x="3975925" y="4114800"/>
                </a:lnTo>
                <a:lnTo>
                  <a:pt x="0" y="41148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a:extLst>
              <a:ext uri="{FF2B5EF4-FFF2-40B4-BE49-F238E27FC236}">
                <a16:creationId xmlns:a16="http://schemas.microsoft.com/office/drawing/2014/main" id="{BBE51F25-9997-0164-245D-F958536BD116}"/>
              </a:ext>
            </a:extLst>
          </p:cNvPr>
          <p:cNvSpPr/>
          <p:nvPr/>
        </p:nvSpPr>
        <p:spPr>
          <a:xfrm>
            <a:off x="15718911" y="9401175"/>
            <a:ext cx="1936342" cy="1970832"/>
          </a:xfrm>
          <a:custGeom>
            <a:avLst/>
            <a:gdLst/>
            <a:ahLst/>
            <a:cxnLst/>
            <a:rect l="l" t="t" r="r" b="b"/>
            <a:pathLst>
              <a:path w="1936342" h="1970832">
                <a:moveTo>
                  <a:pt x="0" y="0"/>
                </a:moveTo>
                <a:lnTo>
                  <a:pt x="1936342" y="0"/>
                </a:lnTo>
                <a:lnTo>
                  <a:pt x="1936342" y="1970832"/>
                </a:lnTo>
                <a:lnTo>
                  <a:pt x="0" y="1970832"/>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a:extLst>
              <a:ext uri="{FF2B5EF4-FFF2-40B4-BE49-F238E27FC236}">
                <a16:creationId xmlns:a16="http://schemas.microsoft.com/office/drawing/2014/main" id="{4BFA33D4-1BE8-B5DC-2B7F-7AB2C65BC25B}"/>
              </a:ext>
            </a:extLst>
          </p:cNvPr>
          <p:cNvSpPr/>
          <p:nvPr/>
        </p:nvSpPr>
        <p:spPr>
          <a:xfrm rot="4310265" flipH="1" flipV="1">
            <a:off x="14740819" y="17141"/>
            <a:ext cx="2977537" cy="2225032"/>
          </a:xfrm>
          <a:custGeom>
            <a:avLst/>
            <a:gdLst/>
            <a:ahLst/>
            <a:cxnLst/>
            <a:rect l="l" t="t" r="r" b="b"/>
            <a:pathLst>
              <a:path w="2977537" h="2225032">
                <a:moveTo>
                  <a:pt x="2977537" y="2225032"/>
                </a:moveTo>
                <a:lnTo>
                  <a:pt x="0" y="2225032"/>
                </a:lnTo>
                <a:lnTo>
                  <a:pt x="0" y="0"/>
                </a:lnTo>
                <a:lnTo>
                  <a:pt x="2977537" y="0"/>
                </a:lnTo>
                <a:lnTo>
                  <a:pt x="2977537" y="2225032"/>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TextBox 6">
            <a:extLst>
              <a:ext uri="{FF2B5EF4-FFF2-40B4-BE49-F238E27FC236}">
                <a16:creationId xmlns:a16="http://schemas.microsoft.com/office/drawing/2014/main" id="{A554E0F0-CC8F-809F-2D39-CF6A83D30C62}"/>
              </a:ext>
            </a:extLst>
          </p:cNvPr>
          <p:cNvSpPr txBox="1"/>
          <p:nvPr/>
        </p:nvSpPr>
        <p:spPr>
          <a:xfrm>
            <a:off x="1028700" y="2400300"/>
            <a:ext cx="14897100" cy="8198270"/>
          </a:xfrm>
          <a:prstGeom prst="rect">
            <a:avLst/>
          </a:prstGeom>
        </p:spPr>
        <p:txBody>
          <a:bodyPr wrap="square" lIns="0" tIns="0" rIns="0" bIns="0" rtlCol="0" anchor="t">
            <a:spAutoFit/>
          </a:bodyPr>
          <a:lstStyle/>
          <a:p>
            <a:pPr marL="777282" lvl="1" indent="-388641" algn="l">
              <a:lnSpc>
                <a:spcPts val="7236"/>
              </a:lnSpc>
              <a:buFont typeface="Arial"/>
              <a:buChar char="•"/>
            </a:pPr>
            <a:r>
              <a:rPr lang="en-US" sz="3600" dirty="0">
                <a:solidFill>
                  <a:srgbClr val="000000"/>
                </a:solidFill>
                <a:latin typeface="Open Sans 1"/>
                <a:ea typeface="Open Sans 1"/>
                <a:cs typeface="Open Sans 1"/>
                <a:sym typeface="Open Sans 1"/>
              </a:rPr>
              <a:t>BIE Construction (GAOA 250 or HR 9250)</a:t>
            </a:r>
          </a:p>
          <a:p>
            <a:pPr marL="1234482" lvl="2" indent="-388641">
              <a:lnSpc>
                <a:spcPts val="7236"/>
              </a:lnSpc>
              <a:buFont typeface="Arial"/>
              <a:buChar char="•"/>
            </a:pPr>
            <a:r>
              <a:rPr lang="en-US" sz="3600" dirty="0">
                <a:solidFill>
                  <a:srgbClr val="000000"/>
                </a:solidFill>
                <a:latin typeface="Open Sans 1"/>
                <a:ea typeface="Open Sans 1"/>
                <a:cs typeface="Open Sans 1"/>
                <a:sym typeface="Open Sans 1"/>
              </a:rPr>
              <a:t>June 17</a:t>
            </a:r>
            <a:r>
              <a:rPr lang="en-US" sz="3600" baseline="30000" dirty="0">
                <a:solidFill>
                  <a:srgbClr val="000000"/>
                </a:solidFill>
                <a:latin typeface="Open Sans 1"/>
                <a:ea typeface="Open Sans 1"/>
                <a:cs typeface="Open Sans 1"/>
                <a:sym typeface="Open Sans 1"/>
              </a:rPr>
              <a:t>th</a:t>
            </a:r>
            <a:r>
              <a:rPr lang="en-US" sz="3600" dirty="0">
                <a:solidFill>
                  <a:srgbClr val="000000"/>
                </a:solidFill>
                <a:latin typeface="Open Sans 1"/>
                <a:ea typeface="Open Sans 1"/>
                <a:cs typeface="Open Sans 1"/>
                <a:sym typeface="Open Sans 1"/>
              </a:rPr>
              <a:t> passed in senate committee, less than week later house passed as well. Both include 5% set aside for BIE deferred maintenance, approximately $95 million each year</a:t>
            </a:r>
          </a:p>
          <a:p>
            <a:pPr marL="777282" lvl="1" indent="-388641" algn="l">
              <a:lnSpc>
                <a:spcPts val="7236"/>
              </a:lnSpc>
              <a:buFont typeface="Arial"/>
              <a:buChar char="•"/>
            </a:pPr>
            <a:r>
              <a:rPr lang="en-US" sz="3600" dirty="0">
                <a:solidFill>
                  <a:srgbClr val="000000"/>
                </a:solidFill>
                <a:latin typeface="Open Sans 1"/>
                <a:ea typeface="Open Sans 1"/>
                <a:cs typeface="Open Sans 1"/>
                <a:sym typeface="Open Sans 1"/>
              </a:rPr>
              <a:t>Indian Professional Development Grant Program</a:t>
            </a:r>
          </a:p>
          <a:p>
            <a:pPr marL="1234482" lvl="2" indent="-388641">
              <a:lnSpc>
                <a:spcPts val="7236"/>
              </a:lnSpc>
              <a:buFont typeface="Arial"/>
              <a:buChar char="•"/>
            </a:pPr>
            <a:r>
              <a:rPr lang="en-US" sz="3600" dirty="0">
                <a:solidFill>
                  <a:srgbClr val="000000"/>
                </a:solidFill>
                <a:latin typeface="Open Sans 1"/>
                <a:ea typeface="Open Sans 1"/>
                <a:cs typeface="Open Sans 1"/>
                <a:sym typeface="Open Sans 1"/>
              </a:rPr>
              <a:t>Non LEAs are eligible for the PD program; the Department of Ed, uses state statutory definition of an LEA</a:t>
            </a:r>
          </a:p>
          <a:p>
            <a:pPr marL="777282" lvl="1" indent="-388641" algn="l">
              <a:lnSpc>
                <a:spcPts val="7236"/>
              </a:lnSpc>
              <a:buFont typeface="Arial"/>
              <a:buChar char="•"/>
            </a:pPr>
            <a:r>
              <a:rPr lang="en-US" sz="3600" dirty="0">
                <a:solidFill>
                  <a:srgbClr val="000000"/>
                </a:solidFill>
                <a:latin typeface="Open Sans 1"/>
                <a:ea typeface="Open Sans 1"/>
                <a:cs typeface="Open Sans 1"/>
                <a:sym typeface="Open Sans 1"/>
              </a:rPr>
              <a:t>Indigenous Students Excel through Parity Act</a:t>
            </a:r>
          </a:p>
          <a:p>
            <a:pPr marL="845841" lvl="2">
              <a:lnSpc>
                <a:spcPts val="7236"/>
              </a:lnSpc>
            </a:pPr>
            <a:endParaRPr lang="en-US" sz="3600" dirty="0">
              <a:solidFill>
                <a:srgbClr val="000000"/>
              </a:solidFill>
              <a:latin typeface="Open Sans 1"/>
              <a:ea typeface="Open Sans 1"/>
              <a:cs typeface="Open Sans 1"/>
              <a:sym typeface="Open Sans 1"/>
            </a:endParaRPr>
          </a:p>
        </p:txBody>
      </p:sp>
    </p:spTree>
    <p:extLst>
      <p:ext uri="{BB962C8B-B14F-4D97-AF65-F5344CB8AC3E}">
        <p14:creationId xmlns:p14="http://schemas.microsoft.com/office/powerpoint/2010/main" val="324451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346656" y="2252703"/>
            <a:ext cx="10851526" cy="1276661"/>
            <a:chOff x="0" y="0"/>
            <a:chExt cx="2858015" cy="336240"/>
          </a:xfrm>
        </p:grpSpPr>
        <p:sp>
          <p:nvSpPr>
            <p:cNvPr id="3" name="Freeform 3"/>
            <p:cNvSpPr/>
            <p:nvPr/>
          </p:nvSpPr>
          <p:spPr>
            <a:xfrm>
              <a:off x="0" y="0"/>
              <a:ext cx="2858015" cy="336240"/>
            </a:xfrm>
            <a:custGeom>
              <a:avLst/>
              <a:gdLst/>
              <a:ahLst/>
              <a:cxnLst/>
              <a:rect l="l" t="t" r="r" b="b"/>
              <a:pathLst>
                <a:path w="2858015" h="336240">
                  <a:moveTo>
                    <a:pt x="10702" y="0"/>
                  </a:moveTo>
                  <a:lnTo>
                    <a:pt x="2847313" y="0"/>
                  </a:lnTo>
                  <a:cubicBezTo>
                    <a:pt x="2850152" y="0"/>
                    <a:pt x="2852874" y="1127"/>
                    <a:pt x="2854881" y="3134"/>
                  </a:cubicBezTo>
                  <a:cubicBezTo>
                    <a:pt x="2856888" y="5141"/>
                    <a:pt x="2858015" y="7863"/>
                    <a:pt x="2858015" y="10702"/>
                  </a:cubicBezTo>
                  <a:lnTo>
                    <a:pt x="2858015" y="325538"/>
                  </a:lnTo>
                  <a:cubicBezTo>
                    <a:pt x="2858015" y="328376"/>
                    <a:pt x="2856888" y="331098"/>
                    <a:pt x="2854881" y="333105"/>
                  </a:cubicBezTo>
                  <a:cubicBezTo>
                    <a:pt x="2852874" y="335112"/>
                    <a:pt x="2850152" y="336240"/>
                    <a:pt x="2847313" y="336240"/>
                  </a:cubicBezTo>
                  <a:lnTo>
                    <a:pt x="10702" y="336240"/>
                  </a:lnTo>
                  <a:cubicBezTo>
                    <a:pt x="7863" y="336240"/>
                    <a:pt x="5141" y="335112"/>
                    <a:pt x="3134" y="333105"/>
                  </a:cubicBezTo>
                  <a:cubicBezTo>
                    <a:pt x="1127" y="331098"/>
                    <a:pt x="0" y="328376"/>
                    <a:pt x="0" y="325538"/>
                  </a:cubicBezTo>
                  <a:lnTo>
                    <a:pt x="0" y="10702"/>
                  </a:lnTo>
                  <a:cubicBezTo>
                    <a:pt x="0" y="7863"/>
                    <a:pt x="1127" y="5141"/>
                    <a:pt x="3134" y="3134"/>
                  </a:cubicBezTo>
                  <a:cubicBezTo>
                    <a:pt x="5141" y="1127"/>
                    <a:pt x="7863" y="0"/>
                    <a:pt x="10702" y="0"/>
                  </a:cubicBezTo>
                  <a:close/>
                </a:path>
              </a:pathLst>
            </a:custGeom>
            <a:solidFill>
              <a:srgbClr val="BA0C2F"/>
            </a:solidFill>
          </p:spPr>
          <p:txBody>
            <a:bodyPr/>
            <a:lstStyle/>
            <a:p>
              <a:endParaRPr lang="en-US"/>
            </a:p>
          </p:txBody>
        </p:sp>
        <p:sp>
          <p:nvSpPr>
            <p:cNvPr id="4" name="TextBox 4"/>
            <p:cNvSpPr txBox="1"/>
            <p:nvPr/>
          </p:nvSpPr>
          <p:spPr>
            <a:xfrm>
              <a:off x="0" y="-57150"/>
              <a:ext cx="2858015" cy="393390"/>
            </a:xfrm>
            <a:prstGeom prst="rect">
              <a:avLst/>
            </a:prstGeom>
          </p:spPr>
          <p:txBody>
            <a:bodyPr lIns="50800" tIns="50800" rIns="50800" bIns="50800" rtlCol="0" anchor="ctr"/>
            <a:lstStyle/>
            <a:p>
              <a:pPr algn="ctr">
                <a:lnSpc>
                  <a:spcPts val="3500"/>
                </a:lnSpc>
              </a:pPr>
              <a:endParaRPr/>
            </a:p>
          </p:txBody>
        </p:sp>
      </p:grpSp>
      <p:sp>
        <p:nvSpPr>
          <p:cNvPr id="5" name="TextBox 5"/>
          <p:cNvSpPr txBox="1"/>
          <p:nvPr/>
        </p:nvSpPr>
        <p:spPr>
          <a:xfrm>
            <a:off x="8667750" y="2406529"/>
            <a:ext cx="6776902" cy="1209677"/>
          </a:xfrm>
          <a:prstGeom prst="rect">
            <a:avLst/>
          </a:prstGeom>
        </p:spPr>
        <p:txBody>
          <a:bodyPr lIns="0" tIns="0" rIns="0" bIns="0" rtlCol="0" anchor="t">
            <a:spAutoFit/>
          </a:bodyPr>
          <a:lstStyle/>
          <a:p>
            <a:pPr algn="l">
              <a:lnSpc>
                <a:spcPts val="9000"/>
              </a:lnSpc>
            </a:pPr>
            <a:r>
              <a:rPr lang="en-US" sz="9000">
                <a:solidFill>
                  <a:srgbClr val="F8F8F8"/>
                </a:solidFill>
                <a:latin typeface="Rubik"/>
                <a:ea typeface="Rubik"/>
                <a:cs typeface="Rubik"/>
                <a:sym typeface="Rubik"/>
              </a:rPr>
              <a:t>RESOURCES</a:t>
            </a:r>
          </a:p>
        </p:txBody>
      </p:sp>
      <p:sp>
        <p:nvSpPr>
          <p:cNvPr id="6" name="TextBox 6"/>
          <p:cNvSpPr txBox="1"/>
          <p:nvPr/>
        </p:nvSpPr>
        <p:spPr>
          <a:xfrm>
            <a:off x="8667750" y="1455919"/>
            <a:ext cx="6972650" cy="749313"/>
          </a:xfrm>
          <a:prstGeom prst="rect">
            <a:avLst/>
          </a:prstGeom>
        </p:spPr>
        <p:txBody>
          <a:bodyPr lIns="0" tIns="0" rIns="0" bIns="0" rtlCol="0" anchor="t">
            <a:spAutoFit/>
          </a:bodyPr>
          <a:lstStyle/>
          <a:p>
            <a:pPr algn="l">
              <a:lnSpc>
                <a:spcPts val="5500"/>
              </a:lnSpc>
            </a:pPr>
            <a:r>
              <a:rPr lang="en-US" sz="5500" b="1">
                <a:solidFill>
                  <a:srgbClr val="000000"/>
                </a:solidFill>
                <a:latin typeface="Segoe Script Bold"/>
                <a:ea typeface="Segoe Script Bold"/>
                <a:cs typeface="Segoe Script Bold"/>
                <a:sym typeface="Segoe Script Bold"/>
              </a:rPr>
              <a:t>Federal Advocacy</a:t>
            </a:r>
          </a:p>
        </p:txBody>
      </p:sp>
      <p:sp>
        <p:nvSpPr>
          <p:cNvPr id="7" name="TextBox 7"/>
          <p:cNvSpPr txBox="1"/>
          <p:nvPr/>
        </p:nvSpPr>
        <p:spPr>
          <a:xfrm>
            <a:off x="1031867" y="7364551"/>
            <a:ext cx="14334421" cy="2335448"/>
          </a:xfrm>
          <a:prstGeom prst="rect">
            <a:avLst/>
          </a:prstGeom>
        </p:spPr>
        <p:txBody>
          <a:bodyPr wrap="square" lIns="0" tIns="0" rIns="0" bIns="0" rtlCol="0" anchor="t">
            <a:spAutoFit/>
          </a:bodyPr>
          <a:lstStyle/>
          <a:p>
            <a:pPr algn="just">
              <a:lnSpc>
                <a:spcPts val="6179"/>
              </a:lnSpc>
            </a:pPr>
            <a:r>
              <a:rPr lang="en-US" sz="4400" dirty="0">
                <a:solidFill>
                  <a:srgbClr val="000000"/>
                </a:solidFill>
                <a:latin typeface="Rubik"/>
                <a:ea typeface="Rubik"/>
                <a:cs typeface="Rubik"/>
                <a:sym typeface="Rubik"/>
                <a:hlinkClick r:id="rId2"/>
              </a:rPr>
              <a:t>https://www.niea.org/administration-updates</a:t>
            </a:r>
            <a:r>
              <a:rPr lang="en-US" sz="4400" dirty="0">
                <a:solidFill>
                  <a:srgbClr val="000000"/>
                </a:solidFill>
                <a:latin typeface="Rubik"/>
                <a:ea typeface="Rubik"/>
                <a:cs typeface="Rubik"/>
                <a:sym typeface="Rubik"/>
              </a:rPr>
              <a:t> </a:t>
            </a:r>
            <a:endParaRPr lang="en-US" sz="4400" dirty="0">
              <a:sym typeface="Rubik"/>
            </a:endParaRPr>
          </a:p>
          <a:p>
            <a:pPr algn="just">
              <a:lnSpc>
                <a:spcPts val="6179"/>
              </a:lnSpc>
            </a:pPr>
            <a:r>
              <a:rPr lang="en-US" sz="4400" dirty="0">
                <a:solidFill>
                  <a:srgbClr val="000000"/>
                </a:solidFill>
                <a:latin typeface="Rubik"/>
                <a:ea typeface="Rubik"/>
                <a:cs typeface="Rubik"/>
                <a:hlinkClick r:id="rId3"/>
              </a:rPr>
              <a:t>echastain@niea.org</a:t>
            </a:r>
            <a:r>
              <a:rPr lang="en-US" sz="4400" dirty="0">
                <a:solidFill>
                  <a:srgbClr val="000000"/>
                </a:solidFill>
                <a:latin typeface="Rubik"/>
                <a:ea typeface="Rubik"/>
                <a:cs typeface="Rubik"/>
              </a:rPr>
              <a:t>	        Legislative and Federal Policy Director</a:t>
            </a:r>
          </a:p>
          <a:p>
            <a:pPr algn="just">
              <a:lnSpc>
                <a:spcPts val="6179"/>
              </a:lnSpc>
            </a:pPr>
            <a:r>
              <a:rPr lang="en-US" sz="4400" dirty="0">
                <a:solidFill>
                  <a:srgbClr val="000000"/>
                </a:solidFill>
                <a:latin typeface="Rubik"/>
                <a:ea typeface="Rubik"/>
                <a:cs typeface="Rubik"/>
                <a:hlinkClick r:id="rId4"/>
              </a:rPr>
              <a:t>rTwoBulls@niea.org</a:t>
            </a:r>
            <a:r>
              <a:rPr lang="en-US" sz="4400" dirty="0">
                <a:solidFill>
                  <a:srgbClr val="000000"/>
                </a:solidFill>
                <a:latin typeface="Rubik"/>
                <a:ea typeface="Rubik"/>
                <a:cs typeface="Rubik"/>
              </a:rPr>
              <a:t> 	 Legislative and Federal Policy Analyst</a:t>
            </a:r>
            <a:endParaRPr lang="en-US" sz="4400" dirty="0"/>
          </a:p>
        </p:txBody>
      </p:sp>
      <p:sp>
        <p:nvSpPr>
          <p:cNvPr id="8" name="TextBox 8"/>
          <p:cNvSpPr txBox="1"/>
          <p:nvPr/>
        </p:nvSpPr>
        <p:spPr>
          <a:xfrm>
            <a:off x="8667750" y="3746355"/>
            <a:ext cx="6972650" cy="3317007"/>
          </a:xfrm>
          <a:prstGeom prst="rect">
            <a:avLst/>
          </a:prstGeom>
        </p:spPr>
        <p:txBody>
          <a:bodyPr lIns="0" tIns="0" rIns="0" bIns="0" rtlCol="0" anchor="t">
            <a:spAutoFit/>
          </a:bodyPr>
          <a:lstStyle/>
          <a:p>
            <a:pPr marL="729566" lvl="1" indent="-364783" algn="l">
              <a:lnSpc>
                <a:spcPts val="5305"/>
              </a:lnSpc>
              <a:buFont typeface="Arial"/>
              <a:buChar char="•"/>
            </a:pPr>
            <a:r>
              <a:rPr lang="en-US" sz="3379" b="1">
                <a:solidFill>
                  <a:srgbClr val="000000"/>
                </a:solidFill>
                <a:latin typeface="Rubik Bold"/>
                <a:ea typeface="Rubik Bold"/>
                <a:cs typeface="Rubik Bold"/>
                <a:sym typeface="Rubik Bold"/>
              </a:rPr>
              <a:t>NIEA Statements</a:t>
            </a:r>
          </a:p>
          <a:p>
            <a:pPr marL="729566" lvl="1" indent="-364783" algn="l">
              <a:lnSpc>
                <a:spcPts val="5305"/>
              </a:lnSpc>
              <a:buFont typeface="Arial"/>
              <a:buChar char="•"/>
            </a:pPr>
            <a:r>
              <a:rPr lang="en-US" sz="3379" b="1">
                <a:solidFill>
                  <a:srgbClr val="000000"/>
                </a:solidFill>
                <a:latin typeface="Rubik Bold"/>
                <a:ea typeface="Rubik Bold"/>
                <a:cs typeface="Rubik Bold"/>
                <a:sym typeface="Rubik Bold"/>
              </a:rPr>
              <a:t>Fact Sheets</a:t>
            </a:r>
          </a:p>
          <a:p>
            <a:pPr marL="729566" lvl="1" indent="-364783" algn="l">
              <a:lnSpc>
                <a:spcPts val="5305"/>
              </a:lnSpc>
              <a:buFont typeface="Arial"/>
              <a:buChar char="•"/>
            </a:pPr>
            <a:r>
              <a:rPr lang="en-US" sz="3379" b="1">
                <a:solidFill>
                  <a:srgbClr val="000000"/>
                </a:solidFill>
                <a:latin typeface="Rubik Bold"/>
                <a:ea typeface="Rubik Bold"/>
                <a:cs typeface="Rubik Bold"/>
                <a:sym typeface="Rubik Bold"/>
              </a:rPr>
              <a:t>Talking Points</a:t>
            </a:r>
          </a:p>
          <a:p>
            <a:pPr marL="729566" lvl="1" indent="-364783" algn="l">
              <a:lnSpc>
                <a:spcPts val="5305"/>
              </a:lnSpc>
              <a:buFont typeface="Arial"/>
              <a:buChar char="•"/>
            </a:pPr>
            <a:r>
              <a:rPr lang="en-US" sz="3379" b="1">
                <a:solidFill>
                  <a:srgbClr val="000000"/>
                </a:solidFill>
                <a:latin typeface="Rubik Bold"/>
                <a:ea typeface="Rubik Bold"/>
                <a:cs typeface="Rubik Bold"/>
                <a:sym typeface="Rubik Bold"/>
              </a:rPr>
              <a:t>Letter Templates</a:t>
            </a:r>
          </a:p>
          <a:p>
            <a:pPr marL="729566" lvl="1" indent="-364783" algn="l">
              <a:lnSpc>
                <a:spcPts val="5305"/>
              </a:lnSpc>
              <a:buFont typeface="Arial"/>
              <a:buChar char="•"/>
            </a:pPr>
            <a:r>
              <a:rPr lang="en-US" sz="3379" b="1">
                <a:solidFill>
                  <a:srgbClr val="000000"/>
                </a:solidFill>
                <a:latin typeface="Rubik Bold"/>
                <a:ea typeface="Rubik Bold"/>
                <a:cs typeface="Rubik Bold"/>
                <a:sym typeface="Rubik Bold"/>
              </a:rPr>
              <a:t>Tribal Resolution Templates</a:t>
            </a:r>
          </a:p>
        </p:txBody>
      </p:sp>
      <p:sp>
        <p:nvSpPr>
          <p:cNvPr id="9" name="Freeform 9"/>
          <p:cNvSpPr/>
          <p:nvPr/>
        </p:nvSpPr>
        <p:spPr>
          <a:xfrm rot="-10800000" flipH="1" flipV="1">
            <a:off x="15491097" y="8443109"/>
            <a:ext cx="3341751" cy="2497200"/>
          </a:xfrm>
          <a:custGeom>
            <a:avLst/>
            <a:gdLst/>
            <a:ahLst/>
            <a:cxnLst/>
            <a:rect l="l" t="t" r="r" b="b"/>
            <a:pathLst>
              <a:path w="3341751" h="2497200">
                <a:moveTo>
                  <a:pt x="3341752" y="2497199"/>
                </a:moveTo>
                <a:lnTo>
                  <a:pt x="0" y="2497199"/>
                </a:lnTo>
                <a:lnTo>
                  <a:pt x="0" y="0"/>
                </a:lnTo>
                <a:lnTo>
                  <a:pt x="3341752" y="0"/>
                </a:lnTo>
                <a:lnTo>
                  <a:pt x="3341752" y="2497199"/>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6" name="Group 16"/>
          <p:cNvGrpSpPr/>
          <p:nvPr/>
        </p:nvGrpSpPr>
        <p:grpSpPr>
          <a:xfrm>
            <a:off x="1896179" y="3086100"/>
            <a:ext cx="4114800" cy="4114800"/>
            <a:chOff x="0" y="0"/>
            <a:chExt cx="5486400" cy="5486400"/>
          </a:xfrm>
        </p:grpSpPr>
        <p:sp>
          <p:nvSpPr>
            <p:cNvPr id="17" name="Freeform 17"/>
            <p:cNvSpPr/>
            <p:nvPr/>
          </p:nvSpPr>
          <p:spPr>
            <a:xfrm>
              <a:off x="0" y="0"/>
              <a:ext cx="5486400" cy="5486400"/>
            </a:xfrm>
            <a:custGeom>
              <a:avLst/>
              <a:gdLst/>
              <a:ahLst/>
              <a:cxnLst/>
              <a:rect l="l" t="t" r="r" b="b"/>
              <a:pathLst>
                <a:path w="5486400" h="5486400">
                  <a:moveTo>
                    <a:pt x="0" y="0"/>
                  </a:moveTo>
                  <a:lnTo>
                    <a:pt x="5486400" y="0"/>
                  </a:lnTo>
                  <a:lnTo>
                    <a:pt x="5486400" y="5486400"/>
                  </a:lnTo>
                  <a:lnTo>
                    <a:pt x="0" y="5486400"/>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grpSp>
      <p:sp>
        <p:nvSpPr>
          <p:cNvPr id="18" name="Freeform 18"/>
          <p:cNvSpPr/>
          <p:nvPr/>
        </p:nvSpPr>
        <p:spPr>
          <a:xfrm>
            <a:off x="-956096" y="-1223767"/>
            <a:ext cx="3975926" cy="4114800"/>
          </a:xfrm>
          <a:custGeom>
            <a:avLst/>
            <a:gdLst/>
            <a:ahLst/>
            <a:cxnLst/>
            <a:rect l="l" t="t" r="r" b="b"/>
            <a:pathLst>
              <a:path w="3975926" h="4114800">
                <a:moveTo>
                  <a:pt x="0" y="0"/>
                </a:moveTo>
                <a:lnTo>
                  <a:pt x="3975925" y="0"/>
                </a:lnTo>
                <a:lnTo>
                  <a:pt x="3975925" y="4114800"/>
                </a:lnTo>
                <a:lnTo>
                  <a:pt x="0" y="411480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9" name="Freeform 19"/>
          <p:cNvSpPr/>
          <p:nvPr/>
        </p:nvSpPr>
        <p:spPr>
          <a:xfrm>
            <a:off x="2245897" y="582477"/>
            <a:ext cx="1547865" cy="1575435"/>
          </a:xfrm>
          <a:custGeom>
            <a:avLst/>
            <a:gdLst/>
            <a:ahLst/>
            <a:cxnLst/>
            <a:rect l="l" t="t" r="r" b="b"/>
            <a:pathLst>
              <a:path w="1547865" h="1575435">
                <a:moveTo>
                  <a:pt x="0" y="0"/>
                </a:moveTo>
                <a:lnTo>
                  <a:pt x="1547864" y="0"/>
                </a:lnTo>
                <a:lnTo>
                  <a:pt x="1547864" y="1575435"/>
                </a:lnTo>
                <a:lnTo>
                  <a:pt x="0" y="1575435"/>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2AA5C-4435-BAD6-26C9-34ADC467094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57DA963-6A85-E47C-1317-373E4050ABD5}"/>
              </a:ext>
            </a:extLst>
          </p:cNvPr>
          <p:cNvGrpSpPr/>
          <p:nvPr/>
        </p:nvGrpSpPr>
        <p:grpSpPr>
          <a:xfrm>
            <a:off x="6995755" y="2129196"/>
            <a:ext cx="12202427" cy="1276661"/>
            <a:chOff x="0" y="0"/>
            <a:chExt cx="2858015" cy="336240"/>
          </a:xfrm>
        </p:grpSpPr>
        <p:sp>
          <p:nvSpPr>
            <p:cNvPr id="3" name="Freeform 3">
              <a:extLst>
                <a:ext uri="{FF2B5EF4-FFF2-40B4-BE49-F238E27FC236}">
                  <a16:creationId xmlns:a16="http://schemas.microsoft.com/office/drawing/2014/main" id="{D455D123-C33D-937D-0DB6-01371E64FD3E}"/>
                </a:ext>
              </a:extLst>
            </p:cNvPr>
            <p:cNvSpPr/>
            <p:nvPr/>
          </p:nvSpPr>
          <p:spPr>
            <a:xfrm>
              <a:off x="0" y="0"/>
              <a:ext cx="2858015" cy="336240"/>
            </a:xfrm>
            <a:custGeom>
              <a:avLst/>
              <a:gdLst/>
              <a:ahLst/>
              <a:cxnLst/>
              <a:rect l="l" t="t" r="r" b="b"/>
              <a:pathLst>
                <a:path w="2858015" h="336240">
                  <a:moveTo>
                    <a:pt x="10702" y="0"/>
                  </a:moveTo>
                  <a:lnTo>
                    <a:pt x="2847313" y="0"/>
                  </a:lnTo>
                  <a:cubicBezTo>
                    <a:pt x="2850152" y="0"/>
                    <a:pt x="2852874" y="1127"/>
                    <a:pt x="2854881" y="3134"/>
                  </a:cubicBezTo>
                  <a:cubicBezTo>
                    <a:pt x="2856888" y="5141"/>
                    <a:pt x="2858015" y="7863"/>
                    <a:pt x="2858015" y="10702"/>
                  </a:cubicBezTo>
                  <a:lnTo>
                    <a:pt x="2858015" y="325538"/>
                  </a:lnTo>
                  <a:cubicBezTo>
                    <a:pt x="2858015" y="328376"/>
                    <a:pt x="2856888" y="331098"/>
                    <a:pt x="2854881" y="333105"/>
                  </a:cubicBezTo>
                  <a:cubicBezTo>
                    <a:pt x="2852874" y="335112"/>
                    <a:pt x="2850152" y="336240"/>
                    <a:pt x="2847313" y="336240"/>
                  </a:cubicBezTo>
                  <a:lnTo>
                    <a:pt x="10702" y="336240"/>
                  </a:lnTo>
                  <a:cubicBezTo>
                    <a:pt x="7863" y="336240"/>
                    <a:pt x="5141" y="335112"/>
                    <a:pt x="3134" y="333105"/>
                  </a:cubicBezTo>
                  <a:cubicBezTo>
                    <a:pt x="1127" y="331098"/>
                    <a:pt x="0" y="328376"/>
                    <a:pt x="0" y="325538"/>
                  </a:cubicBezTo>
                  <a:lnTo>
                    <a:pt x="0" y="10702"/>
                  </a:lnTo>
                  <a:cubicBezTo>
                    <a:pt x="0" y="7863"/>
                    <a:pt x="1127" y="5141"/>
                    <a:pt x="3134" y="3134"/>
                  </a:cubicBezTo>
                  <a:cubicBezTo>
                    <a:pt x="5141" y="1127"/>
                    <a:pt x="7863" y="0"/>
                    <a:pt x="10702" y="0"/>
                  </a:cubicBezTo>
                  <a:close/>
                </a:path>
              </a:pathLst>
            </a:custGeom>
            <a:solidFill>
              <a:srgbClr val="BA0C2F"/>
            </a:solidFill>
          </p:spPr>
          <p:txBody>
            <a:bodyPr/>
            <a:lstStyle/>
            <a:p>
              <a:endParaRPr lang="en-US"/>
            </a:p>
          </p:txBody>
        </p:sp>
        <p:sp>
          <p:nvSpPr>
            <p:cNvPr id="4" name="TextBox 4">
              <a:extLst>
                <a:ext uri="{FF2B5EF4-FFF2-40B4-BE49-F238E27FC236}">
                  <a16:creationId xmlns:a16="http://schemas.microsoft.com/office/drawing/2014/main" id="{EB92D2D8-C1EB-03B8-B4C3-A9F948498A74}"/>
                </a:ext>
              </a:extLst>
            </p:cNvPr>
            <p:cNvSpPr txBox="1"/>
            <p:nvPr/>
          </p:nvSpPr>
          <p:spPr>
            <a:xfrm>
              <a:off x="0" y="-57150"/>
              <a:ext cx="2858015" cy="393390"/>
            </a:xfrm>
            <a:prstGeom prst="rect">
              <a:avLst/>
            </a:prstGeom>
          </p:spPr>
          <p:txBody>
            <a:bodyPr lIns="50800" tIns="50800" rIns="50800" bIns="50800" rtlCol="0" anchor="ctr"/>
            <a:lstStyle/>
            <a:p>
              <a:pPr algn="ctr">
                <a:lnSpc>
                  <a:spcPts val="3500"/>
                </a:lnSpc>
              </a:pPr>
              <a:endParaRPr/>
            </a:p>
          </p:txBody>
        </p:sp>
      </p:grpSp>
      <p:sp>
        <p:nvSpPr>
          <p:cNvPr id="5" name="TextBox 5">
            <a:extLst>
              <a:ext uri="{FF2B5EF4-FFF2-40B4-BE49-F238E27FC236}">
                <a16:creationId xmlns:a16="http://schemas.microsoft.com/office/drawing/2014/main" id="{F8F409A6-E9A2-5BCD-6BE1-CC3C371E7CE9}"/>
              </a:ext>
            </a:extLst>
          </p:cNvPr>
          <p:cNvSpPr txBox="1"/>
          <p:nvPr/>
        </p:nvSpPr>
        <p:spPr>
          <a:xfrm>
            <a:off x="7239000" y="2283022"/>
            <a:ext cx="8205652" cy="1157817"/>
          </a:xfrm>
          <a:prstGeom prst="rect">
            <a:avLst/>
          </a:prstGeom>
        </p:spPr>
        <p:txBody>
          <a:bodyPr wrap="square" lIns="0" tIns="0" rIns="0" bIns="0" rtlCol="0" anchor="t">
            <a:spAutoFit/>
          </a:bodyPr>
          <a:lstStyle/>
          <a:p>
            <a:pPr algn="l">
              <a:lnSpc>
                <a:spcPts val="9000"/>
              </a:lnSpc>
            </a:pPr>
            <a:r>
              <a:rPr lang="en-US" sz="9000">
                <a:solidFill>
                  <a:srgbClr val="F8F8F8"/>
                </a:solidFill>
                <a:latin typeface="Rubik"/>
                <a:ea typeface="Rubik"/>
                <a:cs typeface="Rubik"/>
                <a:sym typeface="Rubik"/>
              </a:rPr>
              <a:t>YOUR STORIES</a:t>
            </a:r>
          </a:p>
        </p:txBody>
      </p:sp>
      <p:sp>
        <p:nvSpPr>
          <p:cNvPr id="6" name="TextBox 6">
            <a:extLst>
              <a:ext uri="{FF2B5EF4-FFF2-40B4-BE49-F238E27FC236}">
                <a16:creationId xmlns:a16="http://schemas.microsoft.com/office/drawing/2014/main" id="{4B72F9B7-C6F2-3A4E-6D0B-0629B07A40CD}"/>
              </a:ext>
            </a:extLst>
          </p:cNvPr>
          <p:cNvSpPr txBox="1"/>
          <p:nvPr/>
        </p:nvSpPr>
        <p:spPr>
          <a:xfrm>
            <a:off x="6995755" y="1332412"/>
            <a:ext cx="9615845" cy="740587"/>
          </a:xfrm>
          <a:prstGeom prst="rect">
            <a:avLst/>
          </a:prstGeom>
        </p:spPr>
        <p:txBody>
          <a:bodyPr wrap="square" lIns="0" tIns="0" rIns="0" bIns="0" rtlCol="0" anchor="t">
            <a:spAutoFit/>
          </a:bodyPr>
          <a:lstStyle/>
          <a:p>
            <a:pPr algn="l">
              <a:lnSpc>
                <a:spcPts val="5500"/>
              </a:lnSpc>
            </a:pPr>
            <a:r>
              <a:rPr lang="en-US" sz="5500" b="1">
                <a:solidFill>
                  <a:srgbClr val="000000"/>
                </a:solidFill>
                <a:latin typeface="Segoe Script Bold"/>
                <a:ea typeface="Segoe Script Bold"/>
                <a:cs typeface="Segoe Script Bold"/>
                <a:sym typeface="Segoe Script Bold"/>
              </a:rPr>
              <a:t>NIEA wants to hear</a:t>
            </a:r>
          </a:p>
        </p:txBody>
      </p:sp>
      <p:sp>
        <p:nvSpPr>
          <p:cNvPr id="7" name="TextBox 7">
            <a:extLst>
              <a:ext uri="{FF2B5EF4-FFF2-40B4-BE49-F238E27FC236}">
                <a16:creationId xmlns:a16="http://schemas.microsoft.com/office/drawing/2014/main" id="{8267D07D-FCE5-4579-2B3B-681C0732DDA1}"/>
              </a:ext>
            </a:extLst>
          </p:cNvPr>
          <p:cNvSpPr txBox="1"/>
          <p:nvPr/>
        </p:nvSpPr>
        <p:spPr>
          <a:xfrm>
            <a:off x="1042528" y="7493831"/>
            <a:ext cx="16202943" cy="694485"/>
          </a:xfrm>
          <a:prstGeom prst="rect">
            <a:avLst/>
          </a:prstGeom>
        </p:spPr>
        <p:txBody>
          <a:bodyPr wrap="square" lIns="0" tIns="0" rIns="0" bIns="0" rtlCol="0" anchor="t">
            <a:spAutoFit/>
          </a:bodyPr>
          <a:lstStyle/>
          <a:p>
            <a:pPr algn="just">
              <a:lnSpc>
                <a:spcPts val="5179"/>
              </a:lnSpc>
            </a:pPr>
            <a:r>
              <a:rPr lang="en-US" sz="5400" dirty="0">
                <a:solidFill>
                  <a:srgbClr val="000000"/>
                </a:solidFill>
                <a:latin typeface="Rubik"/>
                <a:ea typeface="Rubik"/>
                <a:cs typeface="Rubik"/>
                <a:sym typeface="Rubik"/>
              </a:rPr>
              <a:t>📩 Email me at </a:t>
            </a:r>
            <a:r>
              <a:rPr lang="en-US" sz="5400" b="1" dirty="0">
                <a:solidFill>
                  <a:srgbClr val="000000"/>
                </a:solidFill>
                <a:latin typeface="Rubik Bold" panose="020B0604020202020204" charset="-79"/>
                <a:ea typeface="Rubik"/>
                <a:cs typeface="Rubik Bold" panose="020B0604020202020204" charset="-79"/>
                <a:sym typeface="Rubik"/>
                <a:hlinkClick r:id="rId2"/>
              </a:rPr>
              <a:t>jdropik@niea.org</a:t>
            </a:r>
            <a:r>
              <a:rPr lang="en-US" sz="5400" b="1" dirty="0">
                <a:solidFill>
                  <a:srgbClr val="000000"/>
                </a:solidFill>
                <a:latin typeface="Rubik Bold" panose="020B0604020202020204" charset="-79"/>
                <a:ea typeface="Rubik"/>
                <a:cs typeface="Rubik Bold" panose="020B0604020202020204" charset="-79"/>
                <a:sym typeface="Rubik"/>
              </a:rPr>
              <a:t> </a:t>
            </a:r>
            <a:r>
              <a:rPr lang="en-US" sz="5400" dirty="0">
                <a:solidFill>
                  <a:srgbClr val="000000"/>
                </a:solidFill>
                <a:latin typeface="Rubik"/>
                <a:ea typeface="Rubik"/>
                <a:cs typeface="Rubik"/>
                <a:sym typeface="Rubik"/>
              </a:rPr>
              <a:t>to share your updates.</a:t>
            </a:r>
          </a:p>
        </p:txBody>
      </p:sp>
      <p:sp>
        <p:nvSpPr>
          <p:cNvPr id="8" name="TextBox 8">
            <a:extLst>
              <a:ext uri="{FF2B5EF4-FFF2-40B4-BE49-F238E27FC236}">
                <a16:creationId xmlns:a16="http://schemas.microsoft.com/office/drawing/2014/main" id="{E0376520-69B3-DDF4-B8D0-02BC85340F28}"/>
              </a:ext>
            </a:extLst>
          </p:cNvPr>
          <p:cNvSpPr txBox="1"/>
          <p:nvPr/>
        </p:nvSpPr>
        <p:spPr>
          <a:xfrm>
            <a:off x="6995755" y="3578253"/>
            <a:ext cx="10758845" cy="3508653"/>
          </a:xfrm>
          <a:prstGeom prst="rect">
            <a:avLst/>
          </a:prstGeom>
        </p:spPr>
        <p:txBody>
          <a:bodyPr wrap="square" lIns="0" tIns="0" rIns="0" bIns="0" rtlCol="0" anchor="t">
            <a:spAutoFit/>
          </a:bodyPr>
          <a:lstStyle/>
          <a:p>
            <a:pPr marL="364783" lvl="1" algn="l"/>
            <a:r>
              <a:rPr lang="en-US" sz="3600" b="1">
                <a:solidFill>
                  <a:srgbClr val="000000"/>
                </a:solidFill>
                <a:latin typeface="Rubik Bold"/>
                <a:ea typeface="Rubik Bold"/>
                <a:cs typeface="Rubik Bold"/>
                <a:sym typeface="Rubik Bold"/>
              </a:rPr>
              <a:t>Examples of relevant updates include:</a:t>
            </a:r>
          </a:p>
          <a:p>
            <a:pPr marL="729566" lvl="1" indent="-364783" algn="l">
              <a:buFont typeface="Arial"/>
              <a:buChar char="•"/>
            </a:pPr>
            <a:r>
              <a:rPr lang="en-US" sz="3200">
                <a:solidFill>
                  <a:srgbClr val="000000"/>
                </a:solidFill>
                <a:latin typeface="Rubik" panose="020B0604020202020204" charset="-79"/>
                <a:ea typeface="Rubik Bold"/>
                <a:cs typeface="Rubik" panose="020B0604020202020204" charset="-79"/>
                <a:sym typeface="Rubik Bold"/>
              </a:rPr>
              <a:t>Staffing changes</a:t>
            </a:r>
          </a:p>
          <a:p>
            <a:pPr marL="729566" lvl="1" indent="-364783" algn="l">
              <a:buFont typeface="Arial"/>
              <a:buChar char="•"/>
            </a:pPr>
            <a:r>
              <a:rPr lang="en-US" sz="3200">
                <a:solidFill>
                  <a:srgbClr val="000000"/>
                </a:solidFill>
                <a:latin typeface="Rubik" panose="020B0604020202020204" charset="-79"/>
                <a:ea typeface="Rubik Bold"/>
                <a:cs typeface="Rubik" panose="020B0604020202020204" charset="-79"/>
                <a:sym typeface="Rubik Bold"/>
              </a:rPr>
              <a:t>Program cancellations</a:t>
            </a:r>
          </a:p>
          <a:p>
            <a:pPr marL="729566" lvl="1" indent="-364783" algn="l">
              <a:buFont typeface="Arial"/>
              <a:buChar char="•"/>
            </a:pPr>
            <a:r>
              <a:rPr lang="en-US" sz="3200">
                <a:solidFill>
                  <a:srgbClr val="000000"/>
                </a:solidFill>
                <a:latin typeface="Rubik" panose="020B0604020202020204" charset="-79"/>
                <a:ea typeface="Rubik Bold"/>
                <a:cs typeface="Rubik" panose="020B0604020202020204" charset="-79"/>
                <a:sym typeface="Rubik Bold"/>
              </a:rPr>
              <a:t>Funding impacts</a:t>
            </a:r>
          </a:p>
          <a:p>
            <a:pPr marL="729566" lvl="1" indent="-364783" algn="l">
              <a:buFont typeface="Arial"/>
              <a:buChar char="•"/>
            </a:pPr>
            <a:r>
              <a:rPr lang="en-US" sz="3200">
                <a:solidFill>
                  <a:srgbClr val="000000"/>
                </a:solidFill>
                <a:latin typeface="Rubik" panose="020B0604020202020204" charset="-79"/>
                <a:ea typeface="Rubik Bold"/>
                <a:cs typeface="Rubik" panose="020B0604020202020204" charset="-79"/>
                <a:sym typeface="Rubik Bold"/>
              </a:rPr>
              <a:t>Tribal resolutions</a:t>
            </a:r>
          </a:p>
          <a:p>
            <a:pPr marL="729566" lvl="1" indent="-364783" algn="l">
              <a:buFont typeface="Arial"/>
              <a:buChar char="•"/>
            </a:pPr>
            <a:r>
              <a:rPr lang="en-US" sz="3200">
                <a:solidFill>
                  <a:srgbClr val="000000"/>
                </a:solidFill>
                <a:latin typeface="Rubik" panose="020B0604020202020204" charset="-79"/>
                <a:ea typeface="Rubik Bold"/>
                <a:cs typeface="Rubik" panose="020B0604020202020204" charset="-79"/>
                <a:sym typeface="Rubik Bold"/>
              </a:rPr>
              <a:t>State or federal legislative actions</a:t>
            </a:r>
          </a:p>
          <a:p>
            <a:pPr marL="729566" lvl="1" indent="-364783" algn="l">
              <a:buFont typeface="Arial"/>
              <a:buChar char="•"/>
            </a:pPr>
            <a:r>
              <a:rPr lang="en-US" sz="3200">
                <a:solidFill>
                  <a:srgbClr val="000000"/>
                </a:solidFill>
                <a:latin typeface="Rubik" panose="020B0604020202020204" charset="-79"/>
                <a:ea typeface="Rubik Bold"/>
                <a:cs typeface="Rubik" panose="020B0604020202020204" charset="-79"/>
                <a:sym typeface="Rubik Bold"/>
              </a:rPr>
              <a:t>Other key developments affecting Native education</a:t>
            </a:r>
          </a:p>
        </p:txBody>
      </p:sp>
      <p:sp>
        <p:nvSpPr>
          <p:cNvPr id="9" name="Freeform 9">
            <a:extLst>
              <a:ext uri="{FF2B5EF4-FFF2-40B4-BE49-F238E27FC236}">
                <a16:creationId xmlns:a16="http://schemas.microsoft.com/office/drawing/2014/main" id="{0EDEB1B2-30D8-5736-9A93-9AEA072E4F4F}"/>
              </a:ext>
            </a:extLst>
          </p:cNvPr>
          <p:cNvSpPr/>
          <p:nvPr/>
        </p:nvSpPr>
        <p:spPr>
          <a:xfrm rot="-10800000" flipH="1" flipV="1">
            <a:off x="15491097" y="8443109"/>
            <a:ext cx="3341751" cy="2497200"/>
          </a:xfrm>
          <a:custGeom>
            <a:avLst/>
            <a:gdLst/>
            <a:ahLst/>
            <a:cxnLst/>
            <a:rect l="l" t="t" r="r" b="b"/>
            <a:pathLst>
              <a:path w="3341751" h="2497200">
                <a:moveTo>
                  <a:pt x="3341752" y="2497199"/>
                </a:moveTo>
                <a:lnTo>
                  <a:pt x="0" y="2497199"/>
                </a:lnTo>
                <a:lnTo>
                  <a:pt x="0" y="0"/>
                </a:lnTo>
                <a:lnTo>
                  <a:pt x="3341752" y="0"/>
                </a:lnTo>
                <a:lnTo>
                  <a:pt x="3341752" y="2497199"/>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10" name="Group 10">
            <a:extLst>
              <a:ext uri="{FF2B5EF4-FFF2-40B4-BE49-F238E27FC236}">
                <a16:creationId xmlns:a16="http://schemas.microsoft.com/office/drawing/2014/main" id="{FE6D3157-A2C6-CC67-81D2-84A1CE5E807D}"/>
              </a:ext>
            </a:extLst>
          </p:cNvPr>
          <p:cNvGrpSpPr/>
          <p:nvPr/>
        </p:nvGrpSpPr>
        <p:grpSpPr>
          <a:xfrm>
            <a:off x="263502" y="8722187"/>
            <a:ext cx="1415182" cy="1352425"/>
            <a:chOff x="0" y="0"/>
            <a:chExt cx="1886910" cy="1803233"/>
          </a:xfrm>
        </p:grpSpPr>
        <p:grpSp>
          <p:nvGrpSpPr>
            <p:cNvPr id="11" name="Group 11">
              <a:extLst>
                <a:ext uri="{FF2B5EF4-FFF2-40B4-BE49-F238E27FC236}">
                  <a16:creationId xmlns:a16="http://schemas.microsoft.com/office/drawing/2014/main" id="{EF7EEE27-728F-C873-5011-692D70909C1D}"/>
                </a:ext>
              </a:extLst>
            </p:cNvPr>
            <p:cNvGrpSpPr/>
            <p:nvPr/>
          </p:nvGrpSpPr>
          <p:grpSpPr>
            <a:xfrm>
              <a:off x="65868" y="24030"/>
              <a:ext cx="1755174" cy="1755174"/>
              <a:chOff x="0" y="0"/>
              <a:chExt cx="812800" cy="812800"/>
            </a:xfrm>
          </p:grpSpPr>
          <p:sp>
            <p:nvSpPr>
              <p:cNvPr id="12" name="Freeform 12">
                <a:extLst>
                  <a:ext uri="{FF2B5EF4-FFF2-40B4-BE49-F238E27FC236}">
                    <a16:creationId xmlns:a16="http://schemas.microsoft.com/office/drawing/2014/main" id="{2240BA1E-E19A-866C-3A32-5F3B0AB42B8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3" name="TextBox 13">
                <a:extLst>
                  <a:ext uri="{FF2B5EF4-FFF2-40B4-BE49-F238E27FC236}">
                    <a16:creationId xmlns:a16="http://schemas.microsoft.com/office/drawing/2014/main" id="{743DC711-E30C-E290-0528-C74AB0E48161}"/>
                  </a:ext>
                </a:extLst>
              </p:cNvPr>
              <p:cNvSpPr txBox="1"/>
              <p:nvPr/>
            </p:nvSpPr>
            <p:spPr>
              <a:xfrm>
                <a:off x="76200" y="47625"/>
                <a:ext cx="660400" cy="688975"/>
              </a:xfrm>
              <a:prstGeom prst="rect">
                <a:avLst/>
              </a:prstGeom>
            </p:spPr>
            <p:txBody>
              <a:bodyPr lIns="50800" tIns="50800" rIns="50800" bIns="50800" rtlCol="0" anchor="ctr"/>
              <a:lstStyle/>
              <a:p>
                <a:pPr algn="ctr">
                  <a:lnSpc>
                    <a:spcPts val="2143"/>
                  </a:lnSpc>
                </a:pPr>
                <a:endParaRPr/>
              </a:p>
            </p:txBody>
          </p:sp>
        </p:grpSp>
        <p:sp>
          <p:nvSpPr>
            <p:cNvPr id="14" name="Freeform 14">
              <a:extLst>
                <a:ext uri="{FF2B5EF4-FFF2-40B4-BE49-F238E27FC236}">
                  <a16:creationId xmlns:a16="http://schemas.microsoft.com/office/drawing/2014/main" id="{DBD1BFD5-2D14-4ED8-7D29-108D5A3243CE}"/>
                </a:ext>
              </a:extLst>
            </p:cNvPr>
            <p:cNvSpPr/>
            <p:nvPr/>
          </p:nvSpPr>
          <p:spPr>
            <a:xfrm>
              <a:off x="0" y="0"/>
              <a:ext cx="1886910" cy="1803233"/>
            </a:xfrm>
            <a:custGeom>
              <a:avLst/>
              <a:gdLst/>
              <a:ahLst/>
              <a:cxnLst/>
              <a:rect l="l" t="t" r="r" b="b"/>
              <a:pathLst>
                <a:path w="1886910" h="1803233">
                  <a:moveTo>
                    <a:pt x="0" y="0"/>
                  </a:moveTo>
                  <a:lnTo>
                    <a:pt x="1886910" y="0"/>
                  </a:lnTo>
                  <a:lnTo>
                    <a:pt x="1886910" y="1803233"/>
                  </a:lnTo>
                  <a:lnTo>
                    <a:pt x="0" y="1803233"/>
                  </a:lnTo>
                  <a:lnTo>
                    <a:pt x="0" y="0"/>
                  </a:lnTo>
                  <a:close/>
                </a:path>
              </a:pathLst>
            </a:custGeom>
            <a:blipFill>
              <a:blip r:embed="rId4"/>
              <a:stretch>
                <a:fillRect/>
              </a:stretch>
            </a:blipFill>
          </p:spPr>
          <p:txBody>
            <a:bodyPr/>
            <a:lstStyle/>
            <a:p>
              <a:endParaRPr lang="en-US"/>
            </a:p>
          </p:txBody>
        </p:sp>
      </p:grpSp>
      <p:sp>
        <p:nvSpPr>
          <p:cNvPr id="15" name="TextBox 15">
            <a:extLst>
              <a:ext uri="{FF2B5EF4-FFF2-40B4-BE49-F238E27FC236}">
                <a16:creationId xmlns:a16="http://schemas.microsoft.com/office/drawing/2014/main" id="{109A277E-1F23-ED06-EF0B-7F3D173DC6BF}"/>
              </a:ext>
            </a:extLst>
          </p:cNvPr>
          <p:cNvSpPr txBox="1"/>
          <p:nvPr/>
        </p:nvSpPr>
        <p:spPr>
          <a:xfrm>
            <a:off x="1856564" y="8922830"/>
            <a:ext cx="4194030" cy="889508"/>
          </a:xfrm>
          <a:prstGeom prst="rect">
            <a:avLst/>
          </a:prstGeom>
        </p:spPr>
        <p:txBody>
          <a:bodyPr lIns="0" tIns="0" rIns="0" bIns="0" rtlCol="0" anchor="t">
            <a:spAutoFit/>
          </a:bodyPr>
          <a:lstStyle/>
          <a:p>
            <a:pPr algn="l">
              <a:lnSpc>
                <a:spcPts val="3556"/>
              </a:lnSpc>
            </a:pPr>
            <a:r>
              <a:rPr lang="en-US" sz="2800" b="1">
                <a:solidFill>
                  <a:srgbClr val="8F3237"/>
                </a:solidFill>
                <a:latin typeface="Open Sans 1 Bold"/>
                <a:ea typeface="Open Sans 1 Bold"/>
                <a:cs typeface="Open Sans 1 Bold"/>
                <a:sym typeface="Open Sans 1 Bold"/>
              </a:rPr>
              <a:t>National Indian Education Association</a:t>
            </a:r>
          </a:p>
        </p:txBody>
      </p:sp>
      <p:sp>
        <p:nvSpPr>
          <p:cNvPr id="18" name="Freeform 18">
            <a:extLst>
              <a:ext uri="{FF2B5EF4-FFF2-40B4-BE49-F238E27FC236}">
                <a16:creationId xmlns:a16="http://schemas.microsoft.com/office/drawing/2014/main" id="{20D7CC74-DC86-9DA8-E826-31CC06369401}"/>
              </a:ext>
            </a:extLst>
          </p:cNvPr>
          <p:cNvSpPr/>
          <p:nvPr/>
        </p:nvSpPr>
        <p:spPr>
          <a:xfrm>
            <a:off x="-956096" y="-1223767"/>
            <a:ext cx="3975926" cy="4114800"/>
          </a:xfrm>
          <a:custGeom>
            <a:avLst/>
            <a:gdLst/>
            <a:ahLst/>
            <a:cxnLst/>
            <a:rect l="l" t="t" r="r" b="b"/>
            <a:pathLst>
              <a:path w="3975926" h="4114800">
                <a:moveTo>
                  <a:pt x="0" y="0"/>
                </a:moveTo>
                <a:lnTo>
                  <a:pt x="3975925" y="0"/>
                </a:lnTo>
                <a:lnTo>
                  <a:pt x="3975925" y="4114800"/>
                </a:lnTo>
                <a:lnTo>
                  <a:pt x="0" y="4114800"/>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9" name="Freeform 19">
            <a:extLst>
              <a:ext uri="{FF2B5EF4-FFF2-40B4-BE49-F238E27FC236}">
                <a16:creationId xmlns:a16="http://schemas.microsoft.com/office/drawing/2014/main" id="{F9C3643D-6A56-8243-A1AF-9D10C1A898B4}"/>
              </a:ext>
            </a:extLst>
          </p:cNvPr>
          <p:cNvSpPr/>
          <p:nvPr/>
        </p:nvSpPr>
        <p:spPr>
          <a:xfrm>
            <a:off x="2245897" y="582477"/>
            <a:ext cx="1547865" cy="1575435"/>
          </a:xfrm>
          <a:custGeom>
            <a:avLst/>
            <a:gdLst/>
            <a:ahLst/>
            <a:cxnLst/>
            <a:rect l="l" t="t" r="r" b="b"/>
            <a:pathLst>
              <a:path w="1547865" h="1575435">
                <a:moveTo>
                  <a:pt x="0" y="0"/>
                </a:moveTo>
                <a:lnTo>
                  <a:pt x="1547864" y="0"/>
                </a:lnTo>
                <a:lnTo>
                  <a:pt x="1547864" y="1575435"/>
                </a:lnTo>
                <a:lnTo>
                  <a:pt x="0" y="1575435"/>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1" name="TextBox 20">
            <a:extLst>
              <a:ext uri="{FF2B5EF4-FFF2-40B4-BE49-F238E27FC236}">
                <a16:creationId xmlns:a16="http://schemas.microsoft.com/office/drawing/2014/main" id="{A228F7D4-3266-CC7C-C04B-4419CB09EB2D}"/>
              </a:ext>
            </a:extLst>
          </p:cNvPr>
          <p:cNvSpPr txBox="1"/>
          <p:nvPr/>
        </p:nvSpPr>
        <p:spPr>
          <a:xfrm>
            <a:off x="1208638" y="4178417"/>
            <a:ext cx="5489882" cy="2308324"/>
          </a:xfrm>
          <a:prstGeom prst="rect">
            <a:avLst/>
          </a:prstGeom>
          <a:noFill/>
        </p:spPr>
        <p:txBody>
          <a:bodyPr wrap="square">
            <a:spAutoFit/>
          </a:bodyPr>
          <a:lstStyle/>
          <a:p>
            <a:pPr algn="l">
              <a:buNone/>
            </a:pPr>
            <a:r>
              <a:rPr lang="en-US" sz="4800" i="0">
                <a:effectLst/>
                <a:latin typeface="Rubik" panose="020B0604020202020204" charset="-79"/>
                <a:cs typeface="Rubik" panose="020B0604020202020204" charset="-79"/>
              </a:rPr>
              <a:t>Share How Policy Decisions Affect Your Community</a:t>
            </a:r>
          </a:p>
        </p:txBody>
      </p:sp>
    </p:spTree>
    <p:extLst>
      <p:ext uri="{BB962C8B-B14F-4D97-AF65-F5344CB8AC3E}">
        <p14:creationId xmlns:p14="http://schemas.microsoft.com/office/powerpoint/2010/main" val="4065404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3"/>
          <p:cNvSpPr txBox="1"/>
          <p:nvPr/>
        </p:nvSpPr>
        <p:spPr>
          <a:xfrm>
            <a:off x="2318247" y="8396432"/>
            <a:ext cx="6593135" cy="1585664"/>
          </a:xfrm>
          <a:prstGeom prst="rect">
            <a:avLst/>
          </a:prstGeom>
        </p:spPr>
        <p:txBody>
          <a:bodyPr lIns="0" tIns="0" rIns="0" bIns="0" rtlCol="0" anchor="t">
            <a:spAutoFit/>
          </a:bodyPr>
          <a:lstStyle/>
          <a:p>
            <a:pPr algn="ctr">
              <a:lnSpc>
                <a:spcPts val="6166"/>
              </a:lnSpc>
            </a:pPr>
            <a:r>
              <a:rPr lang="en-US" sz="5605" dirty="0">
                <a:solidFill>
                  <a:schemeClr val="bg1"/>
                </a:solidFill>
                <a:latin typeface="Open Sans 1"/>
                <a:ea typeface="Open Sans 1"/>
                <a:cs typeface="Open Sans 1"/>
                <a:sym typeface="Open Sans 1"/>
              </a:rPr>
              <a:t>Stay connected with us at </a:t>
            </a:r>
            <a:r>
              <a:rPr lang="en-US" sz="5605" b="1" dirty="0" err="1">
                <a:solidFill>
                  <a:schemeClr val="bg1"/>
                </a:solidFill>
                <a:latin typeface="Open Sans 1 Bold"/>
                <a:ea typeface="Open Sans 1 Bold"/>
                <a:cs typeface="Open Sans 1 Bold"/>
                <a:sym typeface="Open Sans 1 Bold"/>
              </a:rPr>
              <a:t>niea.org</a:t>
            </a:r>
            <a:r>
              <a:rPr lang="en-US" sz="5605" b="1" dirty="0">
                <a:solidFill>
                  <a:schemeClr val="bg1"/>
                </a:solidFill>
                <a:latin typeface="Open Sans 1 Bold"/>
                <a:ea typeface="Open Sans 1 Bold"/>
                <a:cs typeface="Open Sans 1 Bold"/>
                <a:sym typeface="Open Sans 1 Bold"/>
              </a:rPr>
              <a:t> </a:t>
            </a:r>
          </a:p>
        </p:txBody>
      </p:sp>
      <p:grpSp>
        <p:nvGrpSpPr>
          <p:cNvPr id="4" name="Group 4"/>
          <p:cNvGrpSpPr/>
          <p:nvPr/>
        </p:nvGrpSpPr>
        <p:grpSpPr>
          <a:xfrm>
            <a:off x="11181676" y="3846846"/>
            <a:ext cx="6135250" cy="6135250"/>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1B434"/>
            </a:solidFill>
          </p:spPr>
          <p:txBody>
            <a:bodyPr/>
            <a:lstStyle/>
            <a:p>
              <a:endParaRPr lang="en-US"/>
            </a:p>
          </p:txBody>
        </p:sp>
        <p:sp>
          <p:nvSpPr>
            <p:cNvPr id="6" name="TextBox 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5985928" y="3799048"/>
            <a:ext cx="1988678" cy="1988678"/>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A0C2F">
                <a:alpha val="84706"/>
              </a:srgbClr>
            </a:solidFill>
          </p:spPr>
          <p:txBody>
            <a:bodyPr/>
            <a:lstStyle/>
            <a:p>
              <a:endParaRPr lang="en-US"/>
            </a:p>
          </p:txBody>
        </p:sp>
        <p:sp>
          <p:nvSpPr>
            <p:cNvPr id="9" name="TextBox 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10" name="Freeform 10"/>
          <p:cNvSpPr/>
          <p:nvPr/>
        </p:nvSpPr>
        <p:spPr>
          <a:xfrm>
            <a:off x="14779977" y="2029508"/>
            <a:ext cx="2661994" cy="2660885"/>
          </a:xfrm>
          <a:custGeom>
            <a:avLst/>
            <a:gdLst/>
            <a:ahLst/>
            <a:cxnLst/>
            <a:rect l="l" t="t" r="r" b="b"/>
            <a:pathLst>
              <a:path w="2661994" h="2660885">
                <a:moveTo>
                  <a:pt x="0" y="0"/>
                </a:moveTo>
                <a:lnTo>
                  <a:pt x="2661995" y="0"/>
                </a:lnTo>
                <a:lnTo>
                  <a:pt x="2661995" y="2660885"/>
                </a:lnTo>
                <a:lnTo>
                  <a:pt x="0" y="266088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a:off x="10129186" y="3189401"/>
            <a:ext cx="6851082" cy="7097599"/>
          </a:xfrm>
          <a:custGeom>
            <a:avLst/>
            <a:gdLst/>
            <a:ahLst/>
            <a:cxnLst/>
            <a:rect l="l" t="t" r="r" b="b"/>
            <a:pathLst>
              <a:path w="6851082" h="7097599">
                <a:moveTo>
                  <a:pt x="0" y="0"/>
                </a:moveTo>
                <a:lnTo>
                  <a:pt x="6851082" y="0"/>
                </a:lnTo>
                <a:lnTo>
                  <a:pt x="6851082" y="7097599"/>
                </a:lnTo>
                <a:lnTo>
                  <a:pt x="0" y="7097599"/>
                </a:lnTo>
                <a:lnTo>
                  <a:pt x="0" y="0"/>
                </a:lnTo>
                <a:close/>
              </a:path>
            </a:pathLst>
          </a:custGeom>
          <a:blipFill>
            <a:blip r:embed="rId4"/>
            <a:stretch>
              <a:fillRect l="-24822" r="-30380"/>
            </a:stretch>
          </a:blipFill>
        </p:spPr>
        <p:txBody>
          <a:bodyPr/>
          <a:lstStyle/>
          <a:p>
            <a:endParaRPr lang="en-US"/>
          </a:p>
        </p:txBody>
      </p:sp>
      <p:grpSp>
        <p:nvGrpSpPr>
          <p:cNvPr id="12" name="Group 12"/>
          <p:cNvGrpSpPr/>
          <p:nvPr/>
        </p:nvGrpSpPr>
        <p:grpSpPr>
          <a:xfrm>
            <a:off x="1028700" y="1441813"/>
            <a:ext cx="13751278" cy="2032416"/>
            <a:chOff x="0" y="-47625"/>
            <a:chExt cx="2773658" cy="453692"/>
          </a:xfrm>
        </p:grpSpPr>
        <p:sp>
          <p:nvSpPr>
            <p:cNvPr id="13" name="Freeform 13"/>
            <p:cNvSpPr/>
            <p:nvPr/>
          </p:nvSpPr>
          <p:spPr>
            <a:xfrm>
              <a:off x="0" y="0"/>
              <a:ext cx="2773658" cy="406067"/>
            </a:xfrm>
            <a:custGeom>
              <a:avLst/>
              <a:gdLst/>
              <a:ahLst/>
              <a:cxnLst/>
              <a:rect l="l" t="t" r="r" b="b"/>
              <a:pathLst>
                <a:path w="1859722" h="406067">
                  <a:moveTo>
                    <a:pt x="0" y="0"/>
                  </a:moveTo>
                  <a:lnTo>
                    <a:pt x="1859722" y="0"/>
                  </a:lnTo>
                  <a:lnTo>
                    <a:pt x="1859722" y="406067"/>
                  </a:lnTo>
                  <a:lnTo>
                    <a:pt x="0" y="406067"/>
                  </a:lnTo>
                  <a:close/>
                </a:path>
              </a:pathLst>
            </a:custGeom>
            <a:solidFill>
              <a:srgbClr val="CD7925"/>
            </a:solidFill>
          </p:spPr>
          <p:txBody>
            <a:bodyPr/>
            <a:lstStyle/>
            <a:p>
              <a:endParaRPr lang="en-US"/>
            </a:p>
          </p:txBody>
        </p:sp>
        <p:sp>
          <p:nvSpPr>
            <p:cNvPr id="14" name="TextBox 14"/>
            <p:cNvSpPr txBox="1"/>
            <p:nvPr/>
          </p:nvSpPr>
          <p:spPr>
            <a:xfrm>
              <a:off x="0" y="-47625"/>
              <a:ext cx="1859722" cy="453692"/>
            </a:xfrm>
            <a:prstGeom prst="rect">
              <a:avLst/>
            </a:prstGeom>
          </p:spPr>
          <p:txBody>
            <a:bodyPr lIns="50800" tIns="50800" rIns="50800" bIns="50800" rtlCol="0" anchor="ctr"/>
            <a:lstStyle/>
            <a:p>
              <a:pPr algn="ctr">
                <a:lnSpc>
                  <a:spcPts val="2659"/>
                </a:lnSpc>
              </a:pPr>
              <a:endParaRPr/>
            </a:p>
          </p:txBody>
        </p:sp>
      </p:grpSp>
      <p:sp>
        <p:nvSpPr>
          <p:cNvPr id="15" name="TextBox 15"/>
          <p:cNvSpPr txBox="1"/>
          <p:nvPr/>
        </p:nvSpPr>
        <p:spPr>
          <a:xfrm>
            <a:off x="1167741" y="1642690"/>
            <a:ext cx="12954555" cy="1769587"/>
          </a:xfrm>
          <a:prstGeom prst="rect">
            <a:avLst/>
          </a:prstGeom>
        </p:spPr>
        <p:txBody>
          <a:bodyPr wrap="square" lIns="0" tIns="0" rIns="0" bIns="0" rtlCol="0" anchor="t">
            <a:spAutoFit/>
          </a:bodyPr>
          <a:lstStyle/>
          <a:p>
            <a:pPr algn="ctr">
              <a:lnSpc>
                <a:spcPts val="14711"/>
              </a:lnSpc>
            </a:pPr>
            <a:r>
              <a:rPr lang="en-US" sz="10508" b="1" dirty="0" err="1">
                <a:solidFill>
                  <a:srgbClr val="FFFFFF"/>
                </a:solidFill>
                <a:latin typeface="Raleway Heavy"/>
                <a:ea typeface="Raleway Heavy"/>
                <a:cs typeface="Raleway Heavy"/>
                <a:sym typeface="Raleway Heavy"/>
              </a:rPr>
              <a:t>Miigwech</a:t>
            </a:r>
            <a:r>
              <a:rPr lang="en-US" sz="10508" b="1" dirty="0">
                <a:solidFill>
                  <a:srgbClr val="FFFFFF"/>
                </a:solidFill>
                <a:latin typeface="Raleway Heavy"/>
                <a:ea typeface="Raleway Heavy"/>
                <a:cs typeface="Raleway Heavy"/>
                <a:sym typeface="Raleway Heavy"/>
              </a:rPr>
              <a:t> (Thank You)</a:t>
            </a:r>
          </a:p>
        </p:txBody>
      </p:sp>
      <p:sp>
        <p:nvSpPr>
          <p:cNvPr id="16" name="TextBox 15">
            <a:extLst>
              <a:ext uri="{FF2B5EF4-FFF2-40B4-BE49-F238E27FC236}">
                <a16:creationId xmlns:a16="http://schemas.microsoft.com/office/drawing/2014/main" id="{4273516B-3ECA-7F0A-F4A9-838D797EC98C}"/>
              </a:ext>
            </a:extLst>
          </p:cNvPr>
          <p:cNvSpPr txBox="1"/>
          <p:nvPr/>
        </p:nvSpPr>
        <p:spPr>
          <a:xfrm>
            <a:off x="705635" y="4255827"/>
            <a:ext cx="9818361" cy="3477875"/>
          </a:xfrm>
          <a:prstGeom prst="rect">
            <a:avLst/>
          </a:prstGeom>
          <a:noFill/>
        </p:spPr>
        <p:txBody>
          <a:bodyPr wrap="square" rtlCol="0">
            <a:spAutoFit/>
          </a:bodyPr>
          <a:lstStyle/>
          <a:p>
            <a:pPr algn="ctr"/>
            <a:r>
              <a:rPr lang="en-US" sz="4400" i="1" dirty="0">
                <a:solidFill>
                  <a:schemeClr val="bg1"/>
                </a:solidFill>
              </a:rPr>
              <a:t>The future of our Nations will not be decided by the policies we write alone, but by the children who know who they are because of the education we choose to build together.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1028700" y="1491104"/>
            <a:ext cx="9294392" cy="1004664"/>
          </a:xfrm>
          <a:prstGeom prst="rect">
            <a:avLst/>
          </a:prstGeom>
        </p:spPr>
        <p:txBody>
          <a:bodyPr lIns="0" tIns="0" rIns="0" bIns="0" rtlCol="0" anchor="t">
            <a:spAutoFit/>
          </a:bodyPr>
          <a:lstStyle/>
          <a:p>
            <a:pPr marL="0" lvl="0" indent="0" algn="l">
              <a:lnSpc>
                <a:spcPts val="7704"/>
              </a:lnSpc>
            </a:pPr>
            <a:r>
              <a:rPr lang="en-US" sz="7200" b="1" dirty="0">
                <a:solidFill>
                  <a:srgbClr val="8F3237"/>
                </a:solidFill>
                <a:latin typeface="Open Sans 1 Ultra-Bold"/>
                <a:ea typeface="Open Sans 1 Ultra-Bold"/>
                <a:cs typeface="Open Sans 1 Ultra-Bold"/>
                <a:sym typeface="Open Sans 1 Ultra-Bold"/>
              </a:rPr>
              <a:t>About NIEA</a:t>
            </a:r>
          </a:p>
        </p:txBody>
      </p:sp>
      <p:sp>
        <p:nvSpPr>
          <p:cNvPr id="3" name="TextBox 3"/>
          <p:cNvSpPr txBox="1"/>
          <p:nvPr/>
        </p:nvSpPr>
        <p:spPr>
          <a:xfrm>
            <a:off x="1028700" y="2724016"/>
            <a:ext cx="10319628" cy="2027376"/>
          </a:xfrm>
          <a:prstGeom prst="rect">
            <a:avLst/>
          </a:prstGeom>
        </p:spPr>
        <p:txBody>
          <a:bodyPr lIns="0" tIns="0" rIns="0" bIns="0" rtlCol="0" anchor="t">
            <a:spAutoFit/>
          </a:bodyPr>
          <a:lstStyle/>
          <a:p>
            <a:pPr algn="l">
              <a:lnSpc>
                <a:spcPts val="4445"/>
              </a:lnSpc>
            </a:pPr>
            <a:r>
              <a:rPr lang="en-US" sz="2963" b="1" dirty="0">
                <a:solidFill>
                  <a:srgbClr val="63B1BC"/>
                </a:solidFill>
                <a:latin typeface="Open Sans 1 Bold"/>
                <a:ea typeface="Open Sans 1 Bold"/>
                <a:cs typeface="Open Sans 1 Bold"/>
                <a:sym typeface="Open Sans 1 Bold"/>
              </a:rPr>
              <a:t>Mission Statement</a:t>
            </a:r>
          </a:p>
          <a:p>
            <a:pPr algn="l">
              <a:lnSpc>
                <a:spcPts val="3905"/>
              </a:lnSpc>
            </a:pPr>
            <a:r>
              <a:rPr lang="en-US" sz="2603" dirty="0">
                <a:solidFill>
                  <a:srgbClr val="000000"/>
                </a:solidFill>
                <a:latin typeface="Open Sans 2"/>
                <a:ea typeface="Open Sans 2"/>
                <a:cs typeface="Open Sans 2"/>
                <a:sym typeface="Open Sans 2"/>
              </a:rPr>
              <a:t>The National Indian Education Association advances comprehensive, culture-based educational opportunities for American Indians, Alaska Natives, and Native Hawaiians.</a:t>
            </a:r>
          </a:p>
        </p:txBody>
      </p:sp>
      <p:sp>
        <p:nvSpPr>
          <p:cNvPr id="4" name="Freeform 4"/>
          <p:cNvSpPr/>
          <p:nvPr/>
        </p:nvSpPr>
        <p:spPr>
          <a:xfrm>
            <a:off x="12276681" y="4504402"/>
            <a:ext cx="7420270" cy="7552438"/>
          </a:xfrm>
          <a:custGeom>
            <a:avLst/>
            <a:gdLst/>
            <a:ahLst/>
            <a:cxnLst/>
            <a:rect l="l" t="t" r="r" b="b"/>
            <a:pathLst>
              <a:path w="7420270" h="7552438">
                <a:moveTo>
                  <a:pt x="0" y="0"/>
                </a:moveTo>
                <a:lnTo>
                  <a:pt x="7420270" y="0"/>
                </a:lnTo>
                <a:lnTo>
                  <a:pt x="7420270" y="7552438"/>
                </a:lnTo>
                <a:lnTo>
                  <a:pt x="0" y="7552438"/>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13266453" y="5670014"/>
            <a:ext cx="4581808" cy="4378623"/>
          </a:xfrm>
          <a:custGeom>
            <a:avLst/>
            <a:gdLst/>
            <a:ahLst/>
            <a:cxnLst/>
            <a:rect l="l" t="t" r="r" b="b"/>
            <a:pathLst>
              <a:path w="4581808" h="4378623">
                <a:moveTo>
                  <a:pt x="0" y="0"/>
                </a:moveTo>
                <a:lnTo>
                  <a:pt x="4581808" y="0"/>
                </a:lnTo>
                <a:lnTo>
                  <a:pt x="4581808" y="4378623"/>
                </a:lnTo>
                <a:lnTo>
                  <a:pt x="0" y="4378623"/>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028700" y="5057775"/>
            <a:ext cx="10912149" cy="3456992"/>
          </a:xfrm>
          <a:prstGeom prst="rect">
            <a:avLst/>
          </a:prstGeom>
        </p:spPr>
        <p:txBody>
          <a:bodyPr lIns="0" tIns="0" rIns="0" bIns="0" rtlCol="0" anchor="t">
            <a:spAutoFit/>
          </a:bodyPr>
          <a:lstStyle/>
          <a:p>
            <a:pPr algn="l">
              <a:lnSpc>
                <a:spcPts val="4430"/>
              </a:lnSpc>
            </a:pPr>
            <a:r>
              <a:rPr lang="en-US" sz="2953" b="1" dirty="0">
                <a:solidFill>
                  <a:srgbClr val="CD7925"/>
                </a:solidFill>
                <a:latin typeface="Open Sans 1 Ultra-Bold"/>
                <a:ea typeface="Open Sans 1 Ultra-Bold"/>
                <a:cs typeface="Open Sans 1 Ultra-Bold"/>
                <a:sym typeface="Open Sans 1 Ultra-Bold"/>
              </a:rPr>
              <a:t>Our Purpose </a:t>
            </a:r>
          </a:p>
          <a:p>
            <a:pPr algn="l">
              <a:lnSpc>
                <a:spcPts val="3891"/>
              </a:lnSpc>
            </a:pPr>
            <a:r>
              <a:rPr lang="en-US" sz="2594" dirty="0">
                <a:solidFill>
                  <a:srgbClr val="000000"/>
                </a:solidFill>
                <a:latin typeface="Open Sans 2"/>
                <a:ea typeface="Open Sans 2"/>
                <a:cs typeface="Open Sans 2"/>
                <a:sym typeface="Open Sans 2"/>
              </a:rPr>
              <a:t>NIEA advocates for policies and creates programs that support self-determination and the development of comprehensive culturally-grounded learning opportunities for Native students.  By empowering the capacity for self-determination, our communities gain the skills, knowledge, and voice to nurture the strengths, resilience, and intelligence of our Native youth grounded in traditional Native ways.</a:t>
            </a:r>
          </a:p>
        </p:txBody>
      </p:sp>
      <p:sp>
        <p:nvSpPr>
          <p:cNvPr id="7" name="TextBox 7"/>
          <p:cNvSpPr txBox="1"/>
          <p:nvPr/>
        </p:nvSpPr>
        <p:spPr>
          <a:xfrm>
            <a:off x="1028700" y="8974290"/>
            <a:ext cx="10002490" cy="748614"/>
          </a:xfrm>
          <a:prstGeom prst="rect">
            <a:avLst/>
          </a:prstGeom>
        </p:spPr>
        <p:txBody>
          <a:bodyPr lIns="0" tIns="0" rIns="0" bIns="0" rtlCol="0" anchor="t">
            <a:spAutoFit/>
          </a:bodyPr>
          <a:lstStyle/>
          <a:p>
            <a:pPr algn="l">
              <a:lnSpc>
                <a:spcPts val="6263"/>
              </a:lnSpc>
            </a:pPr>
            <a:r>
              <a:rPr lang="en-US" sz="4175">
                <a:solidFill>
                  <a:srgbClr val="000000"/>
                </a:solidFill>
                <a:latin typeface="Open Sans 2"/>
                <a:ea typeface="Open Sans 2"/>
                <a:cs typeface="Open Sans 2"/>
                <a:sym typeface="Open Sans 2"/>
              </a:rPr>
              <a:t>Learn more about our work at</a:t>
            </a:r>
            <a:r>
              <a:rPr lang="en-US" sz="4175" b="1">
                <a:solidFill>
                  <a:srgbClr val="CD7925"/>
                </a:solidFill>
                <a:latin typeface="Open Sans 2 Bold"/>
                <a:ea typeface="Open Sans 2 Bold"/>
                <a:cs typeface="Open Sans 2 Bold"/>
                <a:sym typeface="Open Sans 2 Bold"/>
              </a:rPr>
              <a:t> </a:t>
            </a:r>
            <a:r>
              <a:rPr lang="en-US" sz="4175" b="1">
                <a:solidFill>
                  <a:srgbClr val="8F3237"/>
                </a:solidFill>
                <a:latin typeface="Open Sans 2 Bold"/>
                <a:ea typeface="Open Sans 2 Bold"/>
                <a:cs typeface="Open Sans 2 Bold"/>
                <a:sym typeface="Open Sans 2 Bold"/>
              </a:rPr>
              <a:t>niea.org</a:t>
            </a:r>
            <a:r>
              <a:rPr lang="en-US" sz="4175" b="1">
                <a:solidFill>
                  <a:srgbClr val="CD7925"/>
                </a:solidFill>
                <a:latin typeface="Open Sans 2 Bold"/>
                <a:ea typeface="Open Sans 2 Bold"/>
                <a:cs typeface="Open Sans 2 Bold"/>
                <a:sym typeface="Open Sans 2 Bold"/>
              </a:rPr>
              <a:t> </a:t>
            </a:r>
          </a:p>
        </p:txBody>
      </p:sp>
      <p:sp>
        <p:nvSpPr>
          <p:cNvPr id="8" name="Freeform 8"/>
          <p:cNvSpPr/>
          <p:nvPr/>
        </p:nvSpPr>
        <p:spPr>
          <a:xfrm>
            <a:off x="12564677" y="2710435"/>
            <a:ext cx="2068190" cy="2140429"/>
          </a:xfrm>
          <a:custGeom>
            <a:avLst/>
            <a:gdLst/>
            <a:ahLst/>
            <a:cxnLst/>
            <a:rect l="l" t="t" r="r" b="b"/>
            <a:pathLst>
              <a:path w="2068190" h="2140429">
                <a:moveTo>
                  <a:pt x="0" y="0"/>
                </a:moveTo>
                <a:lnTo>
                  <a:pt x="2068189" y="0"/>
                </a:lnTo>
                <a:lnTo>
                  <a:pt x="2068189" y="2140429"/>
                </a:lnTo>
                <a:lnTo>
                  <a:pt x="0" y="2140429"/>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a:off x="13372954" y="849085"/>
            <a:ext cx="1027344" cy="1045643"/>
          </a:xfrm>
          <a:custGeom>
            <a:avLst/>
            <a:gdLst/>
            <a:ahLst/>
            <a:cxnLst/>
            <a:rect l="l" t="t" r="r" b="b"/>
            <a:pathLst>
              <a:path w="1027344" h="1045643">
                <a:moveTo>
                  <a:pt x="0" y="0"/>
                </a:moveTo>
                <a:lnTo>
                  <a:pt x="1027344" y="0"/>
                </a:lnTo>
                <a:lnTo>
                  <a:pt x="1027344" y="1045644"/>
                </a:lnTo>
                <a:lnTo>
                  <a:pt x="0" y="1045644"/>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Freeform 10"/>
          <p:cNvSpPr/>
          <p:nvPr/>
        </p:nvSpPr>
        <p:spPr>
          <a:xfrm rot="-5400000">
            <a:off x="14215926" y="-251321"/>
            <a:ext cx="4433989" cy="3313399"/>
          </a:xfrm>
          <a:custGeom>
            <a:avLst/>
            <a:gdLst/>
            <a:ahLst/>
            <a:cxnLst/>
            <a:rect l="l" t="t" r="r" b="b"/>
            <a:pathLst>
              <a:path w="4433989" h="3313399">
                <a:moveTo>
                  <a:pt x="0" y="0"/>
                </a:moveTo>
                <a:lnTo>
                  <a:pt x="4433989" y="0"/>
                </a:lnTo>
                <a:lnTo>
                  <a:pt x="4433989" y="3313399"/>
                </a:lnTo>
                <a:lnTo>
                  <a:pt x="0" y="3313399"/>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B8C6A-2074-8E83-CDDE-C4BBA31946A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24902660-88AD-2914-18CD-7070F3F30EC9}"/>
              </a:ext>
            </a:extLst>
          </p:cNvPr>
          <p:cNvSpPr txBox="1"/>
          <p:nvPr/>
        </p:nvSpPr>
        <p:spPr>
          <a:xfrm>
            <a:off x="1028700" y="1123950"/>
            <a:ext cx="14409914" cy="1016127"/>
          </a:xfrm>
          <a:prstGeom prst="rect">
            <a:avLst/>
          </a:prstGeom>
        </p:spPr>
        <p:txBody>
          <a:bodyPr lIns="0" tIns="0" rIns="0" bIns="0" rtlCol="0" anchor="t">
            <a:spAutoFit/>
          </a:bodyPr>
          <a:lstStyle/>
          <a:p>
            <a:pPr marL="0" lvl="0" indent="0" algn="l">
              <a:lnSpc>
                <a:spcPts val="7883"/>
              </a:lnSpc>
            </a:pPr>
            <a:r>
              <a:rPr lang="en-US" sz="7299" b="1">
                <a:solidFill>
                  <a:srgbClr val="8F3237"/>
                </a:solidFill>
                <a:latin typeface="Open Sans 1 Bold"/>
                <a:ea typeface="Open Sans 1 Bold"/>
                <a:cs typeface="Open Sans 1 Bold"/>
                <a:sym typeface="Open Sans 1 Bold"/>
              </a:rPr>
              <a:t>The Educational Landscape</a:t>
            </a:r>
          </a:p>
        </p:txBody>
      </p:sp>
      <p:grpSp>
        <p:nvGrpSpPr>
          <p:cNvPr id="3" name="Group 3">
            <a:extLst>
              <a:ext uri="{FF2B5EF4-FFF2-40B4-BE49-F238E27FC236}">
                <a16:creationId xmlns:a16="http://schemas.microsoft.com/office/drawing/2014/main" id="{D938AF12-6BDB-6536-71F8-66E3D42B186E}"/>
              </a:ext>
            </a:extLst>
          </p:cNvPr>
          <p:cNvGrpSpPr/>
          <p:nvPr/>
        </p:nvGrpSpPr>
        <p:grpSpPr>
          <a:xfrm>
            <a:off x="1028700" y="5664264"/>
            <a:ext cx="13679737" cy="1026607"/>
            <a:chOff x="0" y="0"/>
            <a:chExt cx="4330128" cy="324958"/>
          </a:xfrm>
        </p:grpSpPr>
        <p:sp>
          <p:nvSpPr>
            <p:cNvPr id="4" name="Freeform 4">
              <a:extLst>
                <a:ext uri="{FF2B5EF4-FFF2-40B4-BE49-F238E27FC236}">
                  <a16:creationId xmlns:a16="http://schemas.microsoft.com/office/drawing/2014/main" id="{AB305C84-00EA-E0B4-8991-B7395FBCA415}"/>
                </a:ext>
              </a:extLst>
            </p:cNvPr>
            <p:cNvSpPr/>
            <p:nvPr/>
          </p:nvSpPr>
          <p:spPr>
            <a:xfrm>
              <a:off x="0" y="0"/>
              <a:ext cx="4330128" cy="324958"/>
            </a:xfrm>
            <a:custGeom>
              <a:avLst/>
              <a:gdLst/>
              <a:ahLst/>
              <a:cxnLst/>
              <a:rect l="l" t="t" r="r" b="b"/>
              <a:pathLst>
                <a:path w="4330128" h="324958">
                  <a:moveTo>
                    <a:pt x="6225" y="0"/>
                  </a:moveTo>
                  <a:lnTo>
                    <a:pt x="4323903" y="0"/>
                  </a:lnTo>
                  <a:cubicBezTo>
                    <a:pt x="4325554" y="0"/>
                    <a:pt x="4327137" y="656"/>
                    <a:pt x="4328305" y="1823"/>
                  </a:cubicBezTo>
                  <a:cubicBezTo>
                    <a:pt x="4329473" y="2991"/>
                    <a:pt x="4330128" y="4574"/>
                    <a:pt x="4330128" y="6225"/>
                  </a:cubicBezTo>
                  <a:lnTo>
                    <a:pt x="4330128" y="318733"/>
                  </a:lnTo>
                  <a:cubicBezTo>
                    <a:pt x="4330128" y="320384"/>
                    <a:pt x="4329473" y="321967"/>
                    <a:pt x="4328305" y="323135"/>
                  </a:cubicBezTo>
                  <a:cubicBezTo>
                    <a:pt x="4327137" y="324302"/>
                    <a:pt x="4325554" y="324958"/>
                    <a:pt x="4323903" y="324958"/>
                  </a:cubicBezTo>
                  <a:lnTo>
                    <a:pt x="6225" y="324958"/>
                  </a:lnTo>
                  <a:cubicBezTo>
                    <a:pt x="4574" y="324958"/>
                    <a:pt x="2991" y="324302"/>
                    <a:pt x="1823" y="323135"/>
                  </a:cubicBezTo>
                  <a:cubicBezTo>
                    <a:pt x="656" y="321967"/>
                    <a:pt x="0" y="320384"/>
                    <a:pt x="0" y="318733"/>
                  </a:cubicBezTo>
                  <a:lnTo>
                    <a:pt x="0" y="6225"/>
                  </a:lnTo>
                  <a:cubicBezTo>
                    <a:pt x="0" y="4574"/>
                    <a:pt x="656" y="2991"/>
                    <a:pt x="1823" y="1823"/>
                  </a:cubicBezTo>
                  <a:cubicBezTo>
                    <a:pt x="2991" y="656"/>
                    <a:pt x="4574" y="0"/>
                    <a:pt x="6225" y="0"/>
                  </a:cubicBezTo>
                  <a:close/>
                </a:path>
              </a:pathLst>
            </a:custGeom>
            <a:solidFill>
              <a:srgbClr val="F1B434">
                <a:alpha val="49804"/>
              </a:srgbClr>
            </a:solidFill>
          </p:spPr>
          <p:txBody>
            <a:bodyPr/>
            <a:lstStyle/>
            <a:p>
              <a:endParaRPr lang="en-US"/>
            </a:p>
          </p:txBody>
        </p:sp>
        <p:sp>
          <p:nvSpPr>
            <p:cNvPr id="5" name="TextBox 5">
              <a:extLst>
                <a:ext uri="{FF2B5EF4-FFF2-40B4-BE49-F238E27FC236}">
                  <a16:creationId xmlns:a16="http://schemas.microsoft.com/office/drawing/2014/main" id="{21DA0D82-6620-3560-AE1A-54732E6631F4}"/>
                </a:ext>
              </a:extLst>
            </p:cNvPr>
            <p:cNvSpPr txBox="1"/>
            <p:nvPr/>
          </p:nvSpPr>
          <p:spPr>
            <a:xfrm>
              <a:off x="0" y="-38100"/>
              <a:ext cx="4330128" cy="363058"/>
            </a:xfrm>
            <a:prstGeom prst="rect">
              <a:avLst/>
            </a:prstGeom>
          </p:spPr>
          <p:txBody>
            <a:bodyPr lIns="50800" tIns="50800" rIns="50800" bIns="50800" rtlCol="0" anchor="ctr"/>
            <a:lstStyle/>
            <a:p>
              <a:pPr algn="ctr">
                <a:lnSpc>
                  <a:spcPts val="2572"/>
                </a:lnSpc>
              </a:pPr>
              <a:endParaRPr/>
            </a:p>
          </p:txBody>
        </p:sp>
      </p:grpSp>
      <p:grpSp>
        <p:nvGrpSpPr>
          <p:cNvPr id="6" name="Group 6">
            <a:extLst>
              <a:ext uri="{FF2B5EF4-FFF2-40B4-BE49-F238E27FC236}">
                <a16:creationId xmlns:a16="http://schemas.microsoft.com/office/drawing/2014/main" id="{A8ECEA16-6AF7-AC1C-F71F-7BCB16A8CD0E}"/>
              </a:ext>
            </a:extLst>
          </p:cNvPr>
          <p:cNvGrpSpPr/>
          <p:nvPr/>
        </p:nvGrpSpPr>
        <p:grpSpPr>
          <a:xfrm>
            <a:off x="1028700" y="6934031"/>
            <a:ext cx="13679737" cy="1026607"/>
            <a:chOff x="0" y="0"/>
            <a:chExt cx="4330128" cy="324958"/>
          </a:xfrm>
        </p:grpSpPr>
        <p:sp>
          <p:nvSpPr>
            <p:cNvPr id="7" name="Freeform 7">
              <a:extLst>
                <a:ext uri="{FF2B5EF4-FFF2-40B4-BE49-F238E27FC236}">
                  <a16:creationId xmlns:a16="http://schemas.microsoft.com/office/drawing/2014/main" id="{A463EB9C-76A3-10D2-13AD-61374377AB36}"/>
                </a:ext>
              </a:extLst>
            </p:cNvPr>
            <p:cNvSpPr/>
            <p:nvPr/>
          </p:nvSpPr>
          <p:spPr>
            <a:xfrm>
              <a:off x="0" y="0"/>
              <a:ext cx="4330128" cy="324958"/>
            </a:xfrm>
            <a:custGeom>
              <a:avLst/>
              <a:gdLst/>
              <a:ahLst/>
              <a:cxnLst/>
              <a:rect l="l" t="t" r="r" b="b"/>
              <a:pathLst>
                <a:path w="4330128" h="324958">
                  <a:moveTo>
                    <a:pt x="6225" y="0"/>
                  </a:moveTo>
                  <a:lnTo>
                    <a:pt x="4323903" y="0"/>
                  </a:lnTo>
                  <a:cubicBezTo>
                    <a:pt x="4325554" y="0"/>
                    <a:pt x="4327137" y="656"/>
                    <a:pt x="4328305" y="1823"/>
                  </a:cubicBezTo>
                  <a:cubicBezTo>
                    <a:pt x="4329473" y="2991"/>
                    <a:pt x="4330128" y="4574"/>
                    <a:pt x="4330128" y="6225"/>
                  </a:cubicBezTo>
                  <a:lnTo>
                    <a:pt x="4330128" y="318733"/>
                  </a:lnTo>
                  <a:cubicBezTo>
                    <a:pt x="4330128" y="320384"/>
                    <a:pt x="4329473" y="321967"/>
                    <a:pt x="4328305" y="323135"/>
                  </a:cubicBezTo>
                  <a:cubicBezTo>
                    <a:pt x="4327137" y="324302"/>
                    <a:pt x="4325554" y="324958"/>
                    <a:pt x="4323903" y="324958"/>
                  </a:cubicBezTo>
                  <a:lnTo>
                    <a:pt x="6225" y="324958"/>
                  </a:lnTo>
                  <a:cubicBezTo>
                    <a:pt x="4574" y="324958"/>
                    <a:pt x="2991" y="324302"/>
                    <a:pt x="1823" y="323135"/>
                  </a:cubicBezTo>
                  <a:cubicBezTo>
                    <a:pt x="656" y="321967"/>
                    <a:pt x="0" y="320384"/>
                    <a:pt x="0" y="318733"/>
                  </a:cubicBezTo>
                  <a:lnTo>
                    <a:pt x="0" y="6225"/>
                  </a:lnTo>
                  <a:cubicBezTo>
                    <a:pt x="0" y="4574"/>
                    <a:pt x="656" y="2991"/>
                    <a:pt x="1823" y="1823"/>
                  </a:cubicBezTo>
                  <a:cubicBezTo>
                    <a:pt x="2991" y="656"/>
                    <a:pt x="4574" y="0"/>
                    <a:pt x="6225" y="0"/>
                  </a:cubicBezTo>
                  <a:close/>
                </a:path>
              </a:pathLst>
            </a:custGeom>
            <a:solidFill>
              <a:srgbClr val="933336">
                <a:alpha val="49804"/>
              </a:srgbClr>
            </a:solidFill>
          </p:spPr>
          <p:txBody>
            <a:bodyPr/>
            <a:lstStyle/>
            <a:p>
              <a:endParaRPr lang="en-US"/>
            </a:p>
          </p:txBody>
        </p:sp>
        <p:sp>
          <p:nvSpPr>
            <p:cNvPr id="8" name="TextBox 8">
              <a:extLst>
                <a:ext uri="{FF2B5EF4-FFF2-40B4-BE49-F238E27FC236}">
                  <a16:creationId xmlns:a16="http://schemas.microsoft.com/office/drawing/2014/main" id="{3F1BB17D-AA7D-CBD3-353B-D8ADC45F7A4B}"/>
                </a:ext>
              </a:extLst>
            </p:cNvPr>
            <p:cNvSpPr txBox="1"/>
            <p:nvPr/>
          </p:nvSpPr>
          <p:spPr>
            <a:xfrm>
              <a:off x="0" y="-38100"/>
              <a:ext cx="4330128" cy="363058"/>
            </a:xfrm>
            <a:prstGeom prst="rect">
              <a:avLst/>
            </a:prstGeom>
          </p:spPr>
          <p:txBody>
            <a:bodyPr lIns="50800" tIns="50800" rIns="50800" bIns="50800" rtlCol="0" anchor="ctr"/>
            <a:lstStyle/>
            <a:p>
              <a:pPr algn="ctr">
                <a:lnSpc>
                  <a:spcPts val="2572"/>
                </a:lnSpc>
              </a:pPr>
              <a:endParaRPr/>
            </a:p>
          </p:txBody>
        </p:sp>
      </p:grpSp>
      <p:sp>
        <p:nvSpPr>
          <p:cNvPr id="9" name="Freeform 9">
            <a:extLst>
              <a:ext uri="{FF2B5EF4-FFF2-40B4-BE49-F238E27FC236}">
                <a16:creationId xmlns:a16="http://schemas.microsoft.com/office/drawing/2014/main" id="{DD114B1B-FA62-A0F8-49B8-0044AE766D45}"/>
              </a:ext>
            </a:extLst>
          </p:cNvPr>
          <p:cNvSpPr/>
          <p:nvPr/>
        </p:nvSpPr>
        <p:spPr>
          <a:xfrm>
            <a:off x="16652790" y="7414004"/>
            <a:ext cx="3975926" cy="4114800"/>
          </a:xfrm>
          <a:custGeom>
            <a:avLst/>
            <a:gdLst/>
            <a:ahLst/>
            <a:cxnLst/>
            <a:rect l="l" t="t" r="r" b="b"/>
            <a:pathLst>
              <a:path w="3975926" h="4114800">
                <a:moveTo>
                  <a:pt x="0" y="0"/>
                </a:moveTo>
                <a:lnTo>
                  <a:pt x="3975926" y="0"/>
                </a:lnTo>
                <a:lnTo>
                  <a:pt x="3975926" y="4114800"/>
                </a:lnTo>
                <a:lnTo>
                  <a:pt x="0" y="41148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a:extLst>
              <a:ext uri="{FF2B5EF4-FFF2-40B4-BE49-F238E27FC236}">
                <a16:creationId xmlns:a16="http://schemas.microsoft.com/office/drawing/2014/main" id="{AEF7644F-B37D-22F6-6A96-3366318E17B8}"/>
              </a:ext>
            </a:extLst>
          </p:cNvPr>
          <p:cNvSpPr/>
          <p:nvPr/>
        </p:nvSpPr>
        <p:spPr>
          <a:xfrm>
            <a:off x="15626945" y="9166077"/>
            <a:ext cx="1936342" cy="1970832"/>
          </a:xfrm>
          <a:custGeom>
            <a:avLst/>
            <a:gdLst/>
            <a:ahLst/>
            <a:cxnLst/>
            <a:rect l="l" t="t" r="r" b="b"/>
            <a:pathLst>
              <a:path w="1936342" h="1970832">
                <a:moveTo>
                  <a:pt x="0" y="0"/>
                </a:moveTo>
                <a:lnTo>
                  <a:pt x="1936342" y="0"/>
                </a:lnTo>
                <a:lnTo>
                  <a:pt x="1936342" y="1970832"/>
                </a:lnTo>
                <a:lnTo>
                  <a:pt x="0" y="1970832"/>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Freeform 11">
            <a:extLst>
              <a:ext uri="{FF2B5EF4-FFF2-40B4-BE49-F238E27FC236}">
                <a16:creationId xmlns:a16="http://schemas.microsoft.com/office/drawing/2014/main" id="{D15D5FC7-44A9-C883-B05B-20ED021C48D9}"/>
              </a:ext>
            </a:extLst>
          </p:cNvPr>
          <p:cNvSpPr/>
          <p:nvPr/>
        </p:nvSpPr>
        <p:spPr>
          <a:xfrm rot="4310265" flipH="1" flipV="1">
            <a:off x="14740819" y="17141"/>
            <a:ext cx="2977537" cy="2225032"/>
          </a:xfrm>
          <a:custGeom>
            <a:avLst/>
            <a:gdLst/>
            <a:ahLst/>
            <a:cxnLst/>
            <a:rect l="l" t="t" r="r" b="b"/>
            <a:pathLst>
              <a:path w="2977537" h="2225032">
                <a:moveTo>
                  <a:pt x="2977537" y="2225032"/>
                </a:moveTo>
                <a:lnTo>
                  <a:pt x="0" y="2225032"/>
                </a:lnTo>
                <a:lnTo>
                  <a:pt x="0" y="0"/>
                </a:lnTo>
                <a:lnTo>
                  <a:pt x="2977537" y="0"/>
                </a:lnTo>
                <a:lnTo>
                  <a:pt x="2977537" y="2225032"/>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2" name="Group 12">
            <a:extLst>
              <a:ext uri="{FF2B5EF4-FFF2-40B4-BE49-F238E27FC236}">
                <a16:creationId xmlns:a16="http://schemas.microsoft.com/office/drawing/2014/main" id="{71D45B20-7383-96DB-AD35-5A7326F7D3E5}"/>
              </a:ext>
            </a:extLst>
          </p:cNvPr>
          <p:cNvGrpSpPr/>
          <p:nvPr/>
        </p:nvGrpSpPr>
        <p:grpSpPr>
          <a:xfrm>
            <a:off x="1028700" y="3067918"/>
            <a:ext cx="13679737" cy="1026607"/>
            <a:chOff x="0" y="0"/>
            <a:chExt cx="4330128" cy="324958"/>
          </a:xfrm>
        </p:grpSpPr>
        <p:sp>
          <p:nvSpPr>
            <p:cNvPr id="13" name="Freeform 13">
              <a:extLst>
                <a:ext uri="{FF2B5EF4-FFF2-40B4-BE49-F238E27FC236}">
                  <a16:creationId xmlns:a16="http://schemas.microsoft.com/office/drawing/2014/main" id="{0AA4CEAC-0476-A5E6-6A19-DA4A81C9C8A5}"/>
                </a:ext>
              </a:extLst>
            </p:cNvPr>
            <p:cNvSpPr/>
            <p:nvPr/>
          </p:nvSpPr>
          <p:spPr>
            <a:xfrm>
              <a:off x="0" y="0"/>
              <a:ext cx="4330128" cy="324958"/>
            </a:xfrm>
            <a:custGeom>
              <a:avLst/>
              <a:gdLst/>
              <a:ahLst/>
              <a:cxnLst/>
              <a:rect l="l" t="t" r="r" b="b"/>
              <a:pathLst>
                <a:path w="4330128" h="324958">
                  <a:moveTo>
                    <a:pt x="6225" y="0"/>
                  </a:moveTo>
                  <a:lnTo>
                    <a:pt x="4323903" y="0"/>
                  </a:lnTo>
                  <a:cubicBezTo>
                    <a:pt x="4325554" y="0"/>
                    <a:pt x="4327137" y="656"/>
                    <a:pt x="4328305" y="1823"/>
                  </a:cubicBezTo>
                  <a:cubicBezTo>
                    <a:pt x="4329473" y="2991"/>
                    <a:pt x="4330128" y="4574"/>
                    <a:pt x="4330128" y="6225"/>
                  </a:cubicBezTo>
                  <a:lnTo>
                    <a:pt x="4330128" y="318733"/>
                  </a:lnTo>
                  <a:cubicBezTo>
                    <a:pt x="4330128" y="320384"/>
                    <a:pt x="4329473" y="321967"/>
                    <a:pt x="4328305" y="323135"/>
                  </a:cubicBezTo>
                  <a:cubicBezTo>
                    <a:pt x="4327137" y="324302"/>
                    <a:pt x="4325554" y="324958"/>
                    <a:pt x="4323903" y="324958"/>
                  </a:cubicBezTo>
                  <a:lnTo>
                    <a:pt x="6225" y="324958"/>
                  </a:lnTo>
                  <a:cubicBezTo>
                    <a:pt x="4574" y="324958"/>
                    <a:pt x="2991" y="324302"/>
                    <a:pt x="1823" y="323135"/>
                  </a:cubicBezTo>
                  <a:cubicBezTo>
                    <a:pt x="656" y="321967"/>
                    <a:pt x="0" y="320384"/>
                    <a:pt x="0" y="318733"/>
                  </a:cubicBezTo>
                  <a:lnTo>
                    <a:pt x="0" y="6225"/>
                  </a:lnTo>
                  <a:cubicBezTo>
                    <a:pt x="0" y="4574"/>
                    <a:pt x="656" y="2991"/>
                    <a:pt x="1823" y="1823"/>
                  </a:cubicBezTo>
                  <a:cubicBezTo>
                    <a:pt x="2991" y="656"/>
                    <a:pt x="4574" y="0"/>
                    <a:pt x="6225" y="0"/>
                  </a:cubicBezTo>
                  <a:close/>
                </a:path>
              </a:pathLst>
            </a:custGeom>
            <a:solidFill>
              <a:srgbClr val="2D95A2">
                <a:alpha val="49804"/>
              </a:srgbClr>
            </a:solidFill>
          </p:spPr>
          <p:txBody>
            <a:bodyPr/>
            <a:lstStyle/>
            <a:p>
              <a:endParaRPr lang="en-US"/>
            </a:p>
          </p:txBody>
        </p:sp>
        <p:sp>
          <p:nvSpPr>
            <p:cNvPr id="14" name="TextBox 14">
              <a:extLst>
                <a:ext uri="{FF2B5EF4-FFF2-40B4-BE49-F238E27FC236}">
                  <a16:creationId xmlns:a16="http://schemas.microsoft.com/office/drawing/2014/main" id="{77F35E07-B7F9-A24A-4CAF-4BAF2B530933}"/>
                </a:ext>
              </a:extLst>
            </p:cNvPr>
            <p:cNvSpPr txBox="1"/>
            <p:nvPr/>
          </p:nvSpPr>
          <p:spPr>
            <a:xfrm>
              <a:off x="0" y="-38100"/>
              <a:ext cx="4330128" cy="363058"/>
            </a:xfrm>
            <a:prstGeom prst="rect">
              <a:avLst/>
            </a:prstGeom>
          </p:spPr>
          <p:txBody>
            <a:bodyPr lIns="50800" tIns="50800" rIns="50800" bIns="50800" rtlCol="0" anchor="ctr"/>
            <a:lstStyle/>
            <a:p>
              <a:pPr algn="ctr">
                <a:lnSpc>
                  <a:spcPts val="2572"/>
                </a:lnSpc>
              </a:pPr>
              <a:endParaRPr/>
            </a:p>
          </p:txBody>
        </p:sp>
      </p:grpSp>
      <p:sp>
        <p:nvSpPr>
          <p:cNvPr id="15" name="Freeform 15">
            <a:extLst>
              <a:ext uri="{FF2B5EF4-FFF2-40B4-BE49-F238E27FC236}">
                <a16:creationId xmlns:a16="http://schemas.microsoft.com/office/drawing/2014/main" id="{F700C278-6FE6-A55D-2C1F-1F46807ACD81}"/>
              </a:ext>
            </a:extLst>
          </p:cNvPr>
          <p:cNvSpPr/>
          <p:nvPr/>
        </p:nvSpPr>
        <p:spPr>
          <a:xfrm>
            <a:off x="1135539" y="3119400"/>
            <a:ext cx="927118" cy="923641"/>
          </a:xfrm>
          <a:custGeom>
            <a:avLst/>
            <a:gdLst/>
            <a:ahLst/>
            <a:cxnLst/>
            <a:rect l="l" t="t" r="r" b="b"/>
            <a:pathLst>
              <a:path w="927118" h="923641">
                <a:moveTo>
                  <a:pt x="0" y="0"/>
                </a:moveTo>
                <a:lnTo>
                  <a:pt x="927118" y="0"/>
                </a:lnTo>
                <a:lnTo>
                  <a:pt x="927118" y="923641"/>
                </a:lnTo>
                <a:lnTo>
                  <a:pt x="0" y="923641"/>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16" name="Group 16">
            <a:extLst>
              <a:ext uri="{FF2B5EF4-FFF2-40B4-BE49-F238E27FC236}">
                <a16:creationId xmlns:a16="http://schemas.microsoft.com/office/drawing/2014/main" id="{D48207CD-F833-B82F-E231-DC2EFF5EE2CB}"/>
              </a:ext>
            </a:extLst>
          </p:cNvPr>
          <p:cNvGrpSpPr/>
          <p:nvPr/>
        </p:nvGrpSpPr>
        <p:grpSpPr>
          <a:xfrm>
            <a:off x="1028700" y="4366091"/>
            <a:ext cx="13679737" cy="1026607"/>
            <a:chOff x="0" y="0"/>
            <a:chExt cx="4330128" cy="324958"/>
          </a:xfrm>
        </p:grpSpPr>
        <p:sp>
          <p:nvSpPr>
            <p:cNvPr id="17" name="Freeform 17">
              <a:extLst>
                <a:ext uri="{FF2B5EF4-FFF2-40B4-BE49-F238E27FC236}">
                  <a16:creationId xmlns:a16="http://schemas.microsoft.com/office/drawing/2014/main" id="{F9841FAC-FFC6-E409-1C2A-D73B0B90F6EB}"/>
                </a:ext>
              </a:extLst>
            </p:cNvPr>
            <p:cNvSpPr/>
            <p:nvPr/>
          </p:nvSpPr>
          <p:spPr>
            <a:xfrm>
              <a:off x="0" y="0"/>
              <a:ext cx="4330128" cy="324958"/>
            </a:xfrm>
            <a:custGeom>
              <a:avLst/>
              <a:gdLst/>
              <a:ahLst/>
              <a:cxnLst/>
              <a:rect l="l" t="t" r="r" b="b"/>
              <a:pathLst>
                <a:path w="4330128" h="324958">
                  <a:moveTo>
                    <a:pt x="6225" y="0"/>
                  </a:moveTo>
                  <a:lnTo>
                    <a:pt x="4323903" y="0"/>
                  </a:lnTo>
                  <a:cubicBezTo>
                    <a:pt x="4325554" y="0"/>
                    <a:pt x="4327137" y="656"/>
                    <a:pt x="4328305" y="1823"/>
                  </a:cubicBezTo>
                  <a:cubicBezTo>
                    <a:pt x="4329473" y="2991"/>
                    <a:pt x="4330128" y="4574"/>
                    <a:pt x="4330128" y="6225"/>
                  </a:cubicBezTo>
                  <a:lnTo>
                    <a:pt x="4330128" y="318733"/>
                  </a:lnTo>
                  <a:cubicBezTo>
                    <a:pt x="4330128" y="320384"/>
                    <a:pt x="4329473" y="321967"/>
                    <a:pt x="4328305" y="323135"/>
                  </a:cubicBezTo>
                  <a:cubicBezTo>
                    <a:pt x="4327137" y="324302"/>
                    <a:pt x="4325554" y="324958"/>
                    <a:pt x="4323903" y="324958"/>
                  </a:cubicBezTo>
                  <a:lnTo>
                    <a:pt x="6225" y="324958"/>
                  </a:lnTo>
                  <a:cubicBezTo>
                    <a:pt x="4574" y="324958"/>
                    <a:pt x="2991" y="324302"/>
                    <a:pt x="1823" y="323135"/>
                  </a:cubicBezTo>
                  <a:cubicBezTo>
                    <a:pt x="656" y="321967"/>
                    <a:pt x="0" y="320384"/>
                    <a:pt x="0" y="318733"/>
                  </a:cubicBezTo>
                  <a:lnTo>
                    <a:pt x="0" y="6225"/>
                  </a:lnTo>
                  <a:cubicBezTo>
                    <a:pt x="0" y="4574"/>
                    <a:pt x="656" y="2991"/>
                    <a:pt x="1823" y="1823"/>
                  </a:cubicBezTo>
                  <a:cubicBezTo>
                    <a:pt x="2991" y="656"/>
                    <a:pt x="4574" y="0"/>
                    <a:pt x="6225" y="0"/>
                  </a:cubicBezTo>
                  <a:close/>
                </a:path>
              </a:pathLst>
            </a:custGeom>
            <a:solidFill>
              <a:srgbClr val="CD7925">
                <a:alpha val="49804"/>
              </a:srgbClr>
            </a:solidFill>
          </p:spPr>
          <p:txBody>
            <a:bodyPr/>
            <a:lstStyle/>
            <a:p>
              <a:endParaRPr lang="en-US"/>
            </a:p>
          </p:txBody>
        </p:sp>
        <p:sp>
          <p:nvSpPr>
            <p:cNvPr id="18" name="TextBox 18">
              <a:extLst>
                <a:ext uri="{FF2B5EF4-FFF2-40B4-BE49-F238E27FC236}">
                  <a16:creationId xmlns:a16="http://schemas.microsoft.com/office/drawing/2014/main" id="{ECF54906-B5EE-5965-3F66-DD5157DA9CB6}"/>
                </a:ext>
              </a:extLst>
            </p:cNvPr>
            <p:cNvSpPr txBox="1"/>
            <p:nvPr/>
          </p:nvSpPr>
          <p:spPr>
            <a:xfrm>
              <a:off x="0" y="-38100"/>
              <a:ext cx="4330128" cy="363058"/>
            </a:xfrm>
            <a:prstGeom prst="rect">
              <a:avLst/>
            </a:prstGeom>
          </p:spPr>
          <p:txBody>
            <a:bodyPr lIns="50800" tIns="50800" rIns="50800" bIns="50800" rtlCol="0" anchor="ctr"/>
            <a:lstStyle/>
            <a:p>
              <a:pPr algn="ctr">
                <a:lnSpc>
                  <a:spcPts val="2572"/>
                </a:lnSpc>
              </a:pPr>
              <a:endParaRPr/>
            </a:p>
          </p:txBody>
        </p:sp>
      </p:grpSp>
      <p:sp>
        <p:nvSpPr>
          <p:cNvPr id="19" name="Freeform 19">
            <a:extLst>
              <a:ext uri="{FF2B5EF4-FFF2-40B4-BE49-F238E27FC236}">
                <a16:creationId xmlns:a16="http://schemas.microsoft.com/office/drawing/2014/main" id="{B1166FEB-7460-2F23-6984-25A5A47127DE}"/>
              </a:ext>
            </a:extLst>
          </p:cNvPr>
          <p:cNvSpPr/>
          <p:nvPr/>
        </p:nvSpPr>
        <p:spPr>
          <a:xfrm>
            <a:off x="1135539" y="4440014"/>
            <a:ext cx="927118" cy="923641"/>
          </a:xfrm>
          <a:custGeom>
            <a:avLst/>
            <a:gdLst/>
            <a:ahLst/>
            <a:cxnLst/>
            <a:rect l="l" t="t" r="r" b="b"/>
            <a:pathLst>
              <a:path w="927118" h="923641">
                <a:moveTo>
                  <a:pt x="0" y="0"/>
                </a:moveTo>
                <a:lnTo>
                  <a:pt x="927118" y="0"/>
                </a:lnTo>
                <a:lnTo>
                  <a:pt x="927118" y="923641"/>
                </a:lnTo>
                <a:lnTo>
                  <a:pt x="0" y="923641"/>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0" name="Freeform 20">
            <a:extLst>
              <a:ext uri="{FF2B5EF4-FFF2-40B4-BE49-F238E27FC236}">
                <a16:creationId xmlns:a16="http://schemas.microsoft.com/office/drawing/2014/main" id="{3D5EF268-60BB-5149-0A63-399E63B553AE}"/>
              </a:ext>
            </a:extLst>
          </p:cNvPr>
          <p:cNvSpPr/>
          <p:nvPr/>
        </p:nvSpPr>
        <p:spPr>
          <a:xfrm>
            <a:off x="1135539" y="5739927"/>
            <a:ext cx="927118" cy="923641"/>
          </a:xfrm>
          <a:custGeom>
            <a:avLst/>
            <a:gdLst/>
            <a:ahLst/>
            <a:cxnLst/>
            <a:rect l="l" t="t" r="r" b="b"/>
            <a:pathLst>
              <a:path w="927118" h="923641">
                <a:moveTo>
                  <a:pt x="0" y="0"/>
                </a:moveTo>
                <a:lnTo>
                  <a:pt x="927118" y="0"/>
                </a:lnTo>
                <a:lnTo>
                  <a:pt x="927118" y="923641"/>
                </a:lnTo>
                <a:lnTo>
                  <a:pt x="0" y="923641"/>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1" name="Freeform 21">
            <a:extLst>
              <a:ext uri="{FF2B5EF4-FFF2-40B4-BE49-F238E27FC236}">
                <a16:creationId xmlns:a16="http://schemas.microsoft.com/office/drawing/2014/main" id="{3D81CE79-2018-00BB-4F4C-42A76BC39A17}"/>
              </a:ext>
            </a:extLst>
          </p:cNvPr>
          <p:cNvSpPr/>
          <p:nvPr/>
        </p:nvSpPr>
        <p:spPr>
          <a:xfrm>
            <a:off x="1135539" y="6985514"/>
            <a:ext cx="927118" cy="923641"/>
          </a:xfrm>
          <a:custGeom>
            <a:avLst/>
            <a:gdLst/>
            <a:ahLst/>
            <a:cxnLst/>
            <a:rect l="l" t="t" r="r" b="b"/>
            <a:pathLst>
              <a:path w="927118" h="923641">
                <a:moveTo>
                  <a:pt x="0" y="0"/>
                </a:moveTo>
                <a:lnTo>
                  <a:pt x="927118" y="0"/>
                </a:lnTo>
                <a:lnTo>
                  <a:pt x="927118" y="923641"/>
                </a:lnTo>
                <a:lnTo>
                  <a:pt x="0" y="923641"/>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2" name="TextBox 22">
            <a:extLst>
              <a:ext uri="{FF2B5EF4-FFF2-40B4-BE49-F238E27FC236}">
                <a16:creationId xmlns:a16="http://schemas.microsoft.com/office/drawing/2014/main" id="{6016B7A4-C07D-E4FD-D071-1BB66B40915C}"/>
              </a:ext>
            </a:extLst>
          </p:cNvPr>
          <p:cNvSpPr txBox="1"/>
          <p:nvPr/>
        </p:nvSpPr>
        <p:spPr>
          <a:xfrm>
            <a:off x="2413374" y="3344817"/>
            <a:ext cx="2305365" cy="457058"/>
          </a:xfrm>
          <a:prstGeom prst="rect">
            <a:avLst/>
          </a:prstGeom>
        </p:spPr>
        <p:txBody>
          <a:bodyPr lIns="0" tIns="0" rIns="0" bIns="0" rtlCol="0" anchor="t">
            <a:spAutoFit/>
          </a:bodyPr>
          <a:lstStyle/>
          <a:p>
            <a:pPr algn="l">
              <a:lnSpc>
                <a:spcPts val="3727"/>
              </a:lnSpc>
            </a:pPr>
            <a:r>
              <a:rPr lang="en-US" sz="2662">
                <a:solidFill>
                  <a:srgbClr val="000000"/>
                </a:solidFill>
                <a:latin typeface="Open Sans 1"/>
                <a:ea typeface="Open Sans 1"/>
                <a:cs typeface="Open Sans 1"/>
                <a:sym typeface="Open Sans 1"/>
              </a:rPr>
              <a:t>Public Schools</a:t>
            </a:r>
          </a:p>
        </p:txBody>
      </p:sp>
      <p:sp>
        <p:nvSpPr>
          <p:cNvPr id="23" name="TextBox 23">
            <a:extLst>
              <a:ext uri="{FF2B5EF4-FFF2-40B4-BE49-F238E27FC236}">
                <a16:creationId xmlns:a16="http://schemas.microsoft.com/office/drawing/2014/main" id="{5FE05F4B-BB3F-F677-FDEC-4ACAEF6F1BCD}"/>
              </a:ext>
            </a:extLst>
          </p:cNvPr>
          <p:cNvSpPr txBox="1"/>
          <p:nvPr/>
        </p:nvSpPr>
        <p:spPr>
          <a:xfrm>
            <a:off x="5731058" y="3344817"/>
            <a:ext cx="2305365" cy="457058"/>
          </a:xfrm>
          <a:prstGeom prst="rect">
            <a:avLst/>
          </a:prstGeom>
        </p:spPr>
        <p:txBody>
          <a:bodyPr lIns="0" tIns="0" rIns="0" bIns="0" rtlCol="0" anchor="t">
            <a:spAutoFit/>
          </a:bodyPr>
          <a:lstStyle/>
          <a:p>
            <a:pPr algn="l">
              <a:lnSpc>
                <a:spcPts val="3727"/>
              </a:lnSpc>
            </a:pPr>
            <a:r>
              <a:rPr lang="en-US" sz="2662">
                <a:solidFill>
                  <a:srgbClr val="000000"/>
                </a:solidFill>
                <a:latin typeface="Open Sans 1"/>
                <a:ea typeface="Open Sans 1"/>
                <a:cs typeface="Open Sans 1"/>
                <a:sym typeface="Open Sans 1"/>
              </a:rPr>
              <a:t>State / Local</a:t>
            </a:r>
          </a:p>
        </p:txBody>
      </p:sp>
      <p:sp>
        <p:nvSpPr>
          <p:cNvPr id="24" name="TextBox 24">
            <a:extLst>
              <a:ext uri="{FF2B5EF4-FFF2-40B4-BE49-F238E27FC236}">
                <a16:creationId xmlns:a16="http://schemas.microsoft.com/office/drawing/2014/main" id="{1ED0BC38-054B-4E40-8D95-422AB6E4AC1A}"/>
              </a:ext>
            </a:extLst>
          </p:cNvPr>
          <p:cNvSpPr txBox="1"/>
          <p:nvPr/>
        </p:nvSpPr>
        <p:spPr>
          <a:xfrm>
            <a:off x="8464389" y="3341905"/>
            <a:ext cx="5998289" cy="457058"/>
          </a:xfrm>
          <a:prstGeom prst="rect">
            <a:avLst/>
          </a:prstGeom>
        </p:spPr>
        <p:txBody>
          <a:bodyPr lIns="0" tIns="0" rIns="0" bIns="0" rtlCol="0" anchor="t">
            <a:spAutoFit/>
          </a:bodyPr>
          <a:lstStyle/>
          <a:p>
            <a:pPr algn="l">
              <a:lnSpc>
                <a:spcPts val="3727"/>
              </a:lnSpc>
            </a:pPr>
            <a:r>
              <a:rPr lang="en-US" sz="2662">
                <a:solidFill>
                  <a:srgbClr val="000000"/>
                </a:solidFill>
                <a:latin typeface="Open Sans 1"/>
                <a:ea typeface="Open Sans 1"/>
                <a:cs typeface="Open Sans 1"/>
                <a:sym typeface="Open Sans 1"/>
              </a:rPr>
              <a:t>Title VI coordinators, JOM committees</a:t>
            </a:r>
          </a:p>
        </p:txBody>
      </p:sp>
      <p:sp>
        <p:nvSpPr>
          <p:cNvPr id="25" name="TextBox 25">
            <a:extLst>
              <a:ext uri="{FF2B5EF4-FFF2-40B4-BE49-F238E27FC236}">
                <a16:creationId xmlns:a16="http://schemas.microsoft.com/office/drawing/2014/main" id="{C33F4DA5-E419-4833-2610-3C9D53FBF92B}"/>
              </a:ext>
            </a:extLst>
          </p:cNvPr>
          <p:cNvSpPr txBox="1"/>
          <p:nvPr/>
        </p:nvSpPr>
        <p:spPr>
          <a:xfrm>
            <a:off x="2413374" y="2450638"/>
            <a:ext cx="2305365" cy="457058"/>
          </a:xfrm>
          <a:prstGeom prst="rect">
            <a:avLst/>
          </a:prstGeom>
        </p:spPr>
        <p:txBody>
          <a:bodyPr lIns="0" tIns="0" rIns="0" bIns="0" rtlCol="0" anchor="t">
            <a:spAutoFit/>
          </a:bodyPr>
          <a:lstStyle/>
          <a:p>
            <a:pPr algn="l">
              <a:lnSpc>
                <a:spcPts val="3727"/>
              </a:lnSpc>
            </a:pPr>
            <a:r>
              <a:rPr lang="en-US" sz="2662" b="1" i="1">
                <a:solidFill>
                  <a:srgbClr val="000000"/>
                </a:solidFill>
                <a:latin typeface="Open Sans 1 Bold Italics"/>
                <a:ea typeface="Open Sans 1 Bold Italics"/>
                <a:cs typeface="Open Sans 1 Bold Italics"/>
                <a:sym typeface="Open Sans 1 Bold Italics"/>
              </a:rPr>
              <a:t>School Type</a:t>
            </a:r>
          </a:p>
        </p:txBody>
      </p:sp>
      <p:sp>
        <p:nvSpPr>
          <p:cNvPr id="26" name="TextBox 26">
            <a:extLst>
              <a:ext uri="{FF2B5EF4-FFF2-40B4-BE49-F238E27FC236}">
                <a16:creationId xmlns:a16="http://schemas.microsoft.com/office/drawing/2014/main" id="{CB4DBDD8-B28E-2DDB-75FA-067A53634CB3}"/>
              </a:ext>
            </a:extLst>
          </p:cNvPr>
          <p:cNvSpPr txBox="1"/>
          <p:nvPr/>
        </p:nvSpPr>
        <p:spPr>
          <a:xfrm>
            <a:off x="5731058" y="2450638"/>
            <a:ext cx="2305365" cy="457058"/>
          </a:xfrm>
          <a:prstGeom prst="rect">
            <a:avLst/>
          </a:prstGeom>
        </p:spPr>
        <p:txBody>
          <a:bodyPr lIns="0" tIns="0" rIns="0" bIns="0" rtlCol="0" anchor="t">
            <a:spAutoFit/>
          </a:bodyPr>
          <a:lstStyle/>
          <a:p>
            <a:pPr algn="l">
              <a:lnSpc>
                <a:spcPts val="3727"/>
              </a:lnSpc>
            </a:pPr>
            <a:r>
              <a:rPr lang="en-US" sz="2662" b="1" i="1">
                <a:solidFill>
                  <a:srgbClr val="000000"/>
                </a:solidFill>
                <a:latin typeface="Open Sans 1 Bold Italics"/>
                <a:ea typeface="Open Sans 1 Bold Italics"/>
                <a:cs typeface="Open Sans 1 Bold Italics"/>
                <a:sym typeface="Open Sans 1 Bold Italics"/>
              </a:rPr>
              <a:t>Governance</a:t>
            </a:r>
          </a:p>
        </p:txBody>
      </p:sp>
      <p:sp>
        <p:nvSpPr>
          <p:cNvPr id="27" name="TextBox 27">
            <a:extLst>
              <a:ext uri="{FF2B5EF4-FFF2-40B4-BE49-F238E27FC236}">
                <a16:creationId xmlns:a16="http://schemas.microsoft.com/office/drawing/2014/main" id="{66E22181-480C-E782-1D3E-BDA81AEDD473}"/>
              </a:ext>
            </a:extLst>
          </p:cNvPr>
          <p:cNvSpPr txBox="1"/>
          <p:nvPr/>
        </p:nvSpPr>
        <p:spPr>
          <a:xfrm>
            <a:off x="8464389" y="2447726"/>
            <a:ext cx="2305365" cy="457058"/>
          </a:xfrm>
          <a:prstGeom prst="rect">
            <a:avLst/>
          </a:prstGeom>
        </p:spPr>
        <p:txBody>
          <a:bodyPr lIns="0" tIns="0" rIns="0" bIns="0" rtlCol="0" anchor="t">
            <a:spAutoFit/>
          </a:bodyPr>
          <a:lstStyle/>
          <a:p>
            <a:pPr algn="l">
              <a:lnSpc>
                <a:spcPts val="3727"/>
              </a:lnSpc>
            </a:pPr>
            <a:r>
              <a:rPr lang="en-US" sz="2662" b="1" i="1">
                <a:solidFill>
                  <a:srgbClr val="000000"/>
                </a:solidFill>
                <a:latin typeface="Open Sans 1 Bold Italics"/>
                <a:ea typeface="Open Sans 1 Bold Italics"/>
                <a:cs typeface="Open Sans 1 Bold Italics"/>
                <a:sym typeface="Open Sans 1 Bold Italics"/>
              </a:rPr>
              <a:t>Who to Know</a:t>
            </a:r>
          </a:p>
        </p:txBody>
      </p:sp>
      <p:sp>
        <p:nvSpPr>
          <p:cNvPr id="28" name="TextBox 28">
            <a:extLst>
              <a:ext uri="{FF2B5EF4-FFF2-40B4-BE49-F238E27FC236}">
                <a16:creationId xmlns:a16="http://schemas.microsoft.com/office/drawing/2014/main" id="{AC59E51A-5AEE-1314-1F7A-764201200707}"/>
              </a:ext>
            </a:extLst>
          </p:cNvPr>
          <p:cNvSpPr txBox="1"/>
          <p:nvPr/>
        </p:nvSpPr>
        <p:spPr>
          <a:xfrm>
            <a:off x="2413374" y="4644730"/>
            <a:ext cx="2305365" cy="457058"/>
          </a:xfrm>
          <a:prstGeom prst="rect">
            <a:avLst/>
          </a:prstGeom>
        </p:spPr>
        <p:txBody>
          <a:bodyPr lIns="0" tIns="0" rIns="0" bIns="0" rtlCol="0" anchor="t">
            <a:spAutoFit/>
          </a:bodyPr>
          <a:lstStyle/>
          <a:p>
            <a:pPr algn="l">
              <a:lnSpc>
                <a:spcPts val="3727"/>
              </a:lnSpc>
            </a:pPr>
            <a:r>
              <a:rPr lang="en-US" sz="2662">
                <a:solidFill>
                  <a:srgbClr val="000000"/>
                </a:solidFill>
                <a:latin typeface="Open Sans 1"/>
                <a:ea typeface="Open Sans 1"/>
                <a:cs typeface="Open Sans 1"/>
                <a:sym typeface="Open Sans 1"/>
              </a:rPr>
              <a:t>BIE Schools</a:t>
            </a:r>
          </a:p>
        </p:txBody>
      </p:sp>
      <p:sp>
        <p:nvSpPr>
          <p:cNvPr id="29" name="TextBox 29">
            <a:extLst>
              <a:ext uri="{FF2B5EF4-FFF2-40B4-BE49-F238E27FC236}">
                <a16:creationId xmlns:a16="http://schemas.microsoft.com/office/drawing/2014/main" id="{CB058AF0-E69C-83F8-6D61-B255CB6173D7}"/>
              </a:ext>
            </a:extLst>
          </p:cNvPr>
          <p:cNvSpPr txBox="1"/>
          <p:nvPr/>
        </p:nvSpPr>
        <p:spPr>
          <a:xfrm>
            <a:off x="5731058" y="4644730"/>
            <a:ext cx="2305365" cy="457058"/>
          </a:xfrm>
          <a:prstGeom prst="rect">
            <a:avLst/>
          </a:prstGeom>
        </p:spPr>
        <p:txBody>
          <a:bodyPr lIns="0" tIns="0" rIns="0" bIns="0" rtlCol="0" anchor="t">
            <a:spAutoFit/>
          </a:bodyPr>
          <a:lstStyle/>
          <a:p>
            <a:pPr algn="l">
              <a:lnSpc>
                <a:spcPts val="3727"/>
              </a:lnSpc>
            </a:pPr>
            <a:r>
              <a:rPr lang="en-US" sz="2662">
                <a:solidFill>
                  <a:srgbClr val="000000"/>
                </a:solidFill>
                <a:latin typeface="Open Sans 1"/>
                <a:ea typeface="Open Sans 1"/>
                <a:cs typeface="Open Sans 1"/>
                <a:sym typeface="Open Sans 1"/>
              </a:rPr>
              <a:t>Federal/Tribal</a:t>
            </a:r>
          </a:p>
        </p:txBody>
      </p:sp>
      <p:sp>
        <p:nvSpPr>
          <p:cNvPr id="30" name="TextBox 30">
            <a:extLst>
              <a:ext uri="{FF2B5EF4-FFF2-40B4-BE49-F238E27FC236}">
                <a16:creationId xmlns:a16="http://schemas.microsoft.com/office/drawing/2014/main" id="{C49FE47A-3D9B-F16E-949F-C9F066EF1159}"/>
              </a:ext>
            </a:extLst>
          </p:cNvPr>
          <p:cNvSpPr txBox="1"/>
          <p:nvPr/>
        </p:nvSpPr>
        <p:spPr>
          <a:xfrm>
            <a:off x="8464389" y="4641817"/>
            <a:ext cx="5529851" cy="457058"/>
          </a:xfrm>
          <a:prstGeom prst="rect">
            <a:avLst/>
          </a:prstGeom>
        </p:spPr>
        <p:txBody>
          <a:bodyPr lIns="0" tIns="0" rIns="0" bIns="0" rtlCol="0" anchor="t">
            <a:spAutoFit/>
          </a:bodyPr>
          <a:lstStyle/>
          <a:p>
            <a:pPr algn="l">
              <a:lnSpc>
                <a:spcPts val="3727"/>
              </a:lnSpc>
            </a:pPr>
            <a:r>
              <a:rPr lang="en-US" sz="2662">
                <a:solidFill>
                  <a:srgbClr val="000000"/>
                </a:solidFill>
                <a:latin typeface="Open Sans 1"/>
                <a:ea typeface="Open Sans 1"/>
                <a:cs typeface="Open Sans 1"/>
                <a:sym typeface="Open Sans 1"/>
              </a:rPr>
              <a:t>School leadership, school boards </a:t>
            </a:r>
          </a:p>
        </p:txBody>
      </p:sp>
      <p:sp>
        <p:nvSpPr>
          <p:cNvPr id="31" name="TextBox 31">
            <a:extLst>
              <a:ext uri="{FF2B5EF4-FFF2-40B4-BE49-F238E27FC236}">
                <a16:creationId xmlns:a16="http://schemas.microsoft.com/office/drawing/2014/main" id="{13E0F924-E755-6633-FF19-E66DA93B25F7}"/>
              </a:ext>
            </a:extLst>
          </p:cNvPr>
          <p:cNvSpPr txBox="1"/>
          <p:nvPr/>
        </p:nvSpPr>
        <p:spPr>
          <a:xfrm>
            <a:off x="2413374" y="5738785"/>
            <a:ext cx="2891919" cy="924596"/>
          </a:xfrm>
          <a:prstGeom prst="rect">
            <a:avLst/>
          </a:prstGeom>
        </p:spPr>
        <p:txBody>
          <a:bodyPr lIns="0" tIns="0" rIns="0" bIns="0" rtlCol="0" anchor="t">
            <a:spAutoFit/>
          </a:bodyPr>
          <a:lstStyle/>
          <a:p>
            <a:pPr algn="l">
              <a:lnSpc>
                <a:spcPts val="3727"/>
              </a:lnSpc>
            </a:pPr>
            <a:r>
              <a:rPr lang="en-US" sz="2662">
                <a:solidFill>
                  <a:srgbClr val="000000"/>
                </a:solidFill>
                <a:latin typeface="Open Sans 1"/>
                <a:ea typeface="Open Sans 1"/>
                <a:cs typeface="Open Sans 1"/>
                <a:sym typeface="Open Sans 1"/>
              </a:rPr>
              <a:t>Tribally controlled / grant schools</a:t>
            </a:r>
          </a:p>
        </p:txBody>
      </p:sp>
      <p:sp>
        <p:nvSpPr>
          <p:cNvPr id="32" name="TextBox 32">
            <a:extLst>
              <a:ext uri="{FF2B5EF4-FFF2-40B4-BE49-F238E27FC236}">
                <a16:creationId xmlns:a16="http://schemas.microsoft.com/office/drawing/2014/main" id="{5E9B954D-6C32-6174-09C1-8BE8B9CB7513}"/>
              </a:ext>
            </a:extLst>
          </p:cNvPr>
          <p:cNvSpPr txBox="1"/>
          <p:nvPr/>
        </p:nvSpPr>
        <p:spPr>
          <a:xfrm>
            <a:off x="5731058" y="5944643"/>
            <a:ext cx="2305365" cy="457058"/>
          </a:xfrm>
          <a:prstGeom prst="rect">
            <a:avLst/>
          </a:prstGeom>
        </p:spPr>
        <p:txBody>
          <a:bodyPr lIns="0" tIns="0" rIns="0" bIns="0" rtlCol="0" anchor="t">
            <a:spAutoFit/>
          </a:bodyPr>
          <a:lstStyle/>
          <a:p>
            <a:pPr algn="l">
              <a:lnSpc>
                <a:spcPts val="3727"/>
              </a:lnSpc>
            </a:pPr>
            <a:r>
              <a:rPr lang="en-US" sz="2662">
                <a:solidFill>
                  <a:srgbClr val="000000"/>
                </a:solidFill>
                <a:latin typeface="Open Sans 1"/>
                <a:ea typeface="Open Sans 1"/>
                <a:cs typeface="Open Sans 1"/>
                <a:sym typeface="Open Sans 1"/>
              </a:rPr>
              <a:t>Tribal </a:t>
            </a:r>
          </a:p>
        </p:txBody>
      </p:sp>
      <p:sp>
        <p:nvSpPr>
          <p:cNvPr id="33" name="TextBox 33">
            <a:extLst>
              <a:ext uri="{FF2B5EF4-FFF2-40B4-BE49-F238E27FC236}">
                <a16:creationId xmlns:a16="http://schemas.microsoft.com/office/drawing/2014/main" id="{A302D58D-C0FD-D4D4-BA79-87FB724988E0}"/>
              </a:ext>
            </a:extLst>
          </p:cNvPr>
          <p:cNvSpPr txBox="1"/>
          <p:nvPr/>
        </p:nvSpPr>
        <p:spPr>
          <a:xfrm>
            <a:off x="8464389" y="5941730"/>
            <a:ext cx="4780601" cy="457058"/>
          </a:xfrm>
          <a:prstGeom prst="rect">
            <a:avLst/>
          </a:prstGeom>
        </p:spPr>
        <p:txBody>
          <a:bodyPr lIns="0" tIns="0" rIns="0" bIns="0" rtlCol="0" anchor="t">
            <a:spAutoFit/>
          </a:bodyPr>
          <a:lstStyle/>
          <a:p>
            <a:pPr algn="l">
              <a:lnSpc>
                <a:spcPts val="3727"/>
              </a:lnSpc>
            </a:pPr>
            <a:r>
              <a:rPr lang="en-US" sz="2662">
                <a:solidFill>
                  <a:srgbClr val="000000"/>
                </a:solidFill>
                <a:latin typeface="Open Sans 1"/>
                <a:ea typeface="Open Sans 1"/>
                <a:cs typeface="Open Sans 1"/>
                <a:sym typeface="Open Sans 1"/>
              </a:rPr>
              <a:t>Tribal Education Departments</a:t>
            </a:r>
          </a:p>
        </p:txBody>
      </p:sp>
      <p:sp>
        <p:nvSpPr>
          <p:cNvPr id="34" name="TextBox 34">
            <a:extLst>
              <a:ext uri="{FF2B5EF4-FFF2-40B4-BE49-F238E27FC236}">
                <a16:creationId xmlns:a16="http://schemas.microsoft.com/office/drawing/2014/main" id="{93678169-B686-63A8-A4CC-0A64A7750706}"/>
              </a:ext>
            </a:extLst>
          </p:cNvPr>
          <p:cNvSpPr txBox="1"/>
          <p:nvPr/>
        </p:nvSpPr>
        <p:spPr>
          <a:xfrm>
            <a:off x="2413374" y="7244556"/>
            <a:ext cx="2761573" cy="457058"/>
          </a:xfrm>
          <a:prstGeom prst="rect">
            <a:avLst/>
          </a:prstGeom>
        </p:spPr>
        <p:txBody>
          <a:bodyPr lIns="0" tIns="0" rIns="0" bIns="0" rtlCol="0" anchor="t">
            <a:spAutoFit/>
          </a:bodyPr>
          <a:lstStyle/>
          <a:p>
            <a:pPr algn="l">
              <a:lnSpc>
                <a:spcPts val="3727"/>
              </a:lnSpc>
            </a:pPr>
            <a:r>
              <a:rPr lang="en-US" sz="2662">
                <a:solidFill>
                  <a:srgbClr val="000000"/>
                </a:solidFill>
                <a:latin typeface="Open Sans 1"/>
                <a:ea typeface="Open Sans 1"/>
                <a:cs typeface="Open Sans 1"/>
                <a:sym typeface="Open Sans 1"/>
              </a:rPr>
              <a:t>Private/parochial</a:t>
            </a:r>
          </a:p>
        </p:txBody>
      </p:sp>
      <p:sp>
        <p:nvSpPr>
          <p:cNvPr id="35" name="TextBox 35">
            <a:extLst>
              <a:ext uri="{FF2B5EF4-FFF2-40B4-BE49-F238E27FC236}">
                <a16:creationId xmlns:a16="http://schemas.microsoft.com/office/drawing/2014/main" id="{C716AFB2-5387-40A3-0469-DD7C3127639C}"/>
              </a:ext>
            </a:extLst>
          </p:cNvPr>
          <p:cNvSpPr txBox="1"/>
          <p:nvPr/>
        </p:nvSpPr>
        <p:spPr>
          <a:xfrm>
            <a:off x="5731058" y="7244556"/>
            <a:ext cx="2305365" cy="457058"/>
          </a:xfrm>
          <a:prstGeom prst="rect">
            <a:avLst/>
          </a:prstGeom>
        </p:spPr>
        <p:txBody>
          <a:bodyPr lIns="0" tIns="0" rIns="0" bIns="0" rtlCol="0" anchor="t">
            <a:spAutoFit/>
          </a:bodyPr>
          <a:lstStyle/>
          <a:p>
            <a:pPr algn="l">
              <a:lnSpc>
                <a:spcPts val="3727"/>
              </a:lnSpc>
            </a:pPr>
            <a:r>
              <a:rPr lang="en-US" sz="2662">
                <a:solidFill>
                  <a:srgbClr val="000000"/>
                </a:solidFill>
                <a:latin typeface="Open Sans 1"/>
                <a:ea typeface="Open Sans 1"/>
                <a:cs typeface="Open Sans 1"/>
                <a:sym typeface="Open Sans 1"/>
              </a:rPr>
              <a:t>Independent</a:t>
            </a:r>
          </a:p>
        </p:txBody>
      </p:sp>
      <p:sp>
        <p:nvSpPr>
          <p:cNvPr id="36" name="TextBox 36">
            <a:extLst>
              <a:ext uri="{FF2B5EF4-FFF2-40B4-BE49-F238E27FC236}">
                <a16:creationId xmlns:a16="http://schemas.microsoft.com/office/drawing/2014/main" id="{ADAC3E48-5ABF-9A53-7FB1-C4FD2551B0CC}"/>
              </a:ext>
            </a:extLst>
          </p:cNvPr>
          <p:cNvSpPr txBox="1"/>
          <p:nvPr/>
        </p:nvSpPr>
        <p:spPr>
          <a:xfrm>
            <a:off x="8464389" y="7241643"/>
            <a:ext cx="5031755" cy="457058"/>
          </a:xfrm>
          <a:prstGeom prst="rect">
            <a:avLst/>
          </a:prstGeom>
        </p:spPr>
        <p:txBody>
          <a:bodyPr lIns="0" tIns="0" rIns="0" bIns="0" rtlCol="0" anchor="t">
            <a:spAutoFit/>
          </a:bodyPr>
          <a:lstStyle/>
          <a:p>
            <a:pPr algn="l">
              <a:lnSpc>
                <a:spcPts val="3727"/>
              </a:lnSpc>
            </a:pPr>
            <a:r>
              <a:rPr lang="en-US" sz="2662">
                <a:solidFill>
                  <a:srgbClr val="000000"/>
                </a:solidFill>
                <a:latin typeface="Open Sans 1"/>
                <a:ea typeface="Open Sans 1"/>
                <a:cs typeface="Open Sans 1"/>
                <a:sym typeface="Open Sans 1"/>
              </a:rPr>
              <a:t>School leadership, tribal liasons</a:t>
            </a:r>
          </a:p>
        </p:txBody>
      </p:sp>
      <p:sp>
        <p:nvSpPr>
          <p:cNvPr id="37" name="TextBox 37">
            <a:extLst>
              <a:ext uri="{FF2B5EF4-FFF2-40B4-BE49-F238E27FC236}">
                <a16:creationId xmlns:a16="http://schemas.microsoft.com/office/drawing/2014/main" id="{C0365E2E-C517-0EDB-DCAF-BFF459A05469}"/>
              </a:ext>
            </a:extLst>
          </p:cNvPr>
          <p:cNvSpPr txBox="1"/>
          <p:nvPr/>
        </p:nvSpPr>
        <p:spPr>
          <a:xfrm>
            <a:off x="1028700" y="8303538"/>
            <a:ext cx="12340278" cy="1036822"/>
          </a:xfrm>
          <a:prstGeom prst="rect">
            <a:avLst/>
          </a:prstGeom>
        </p:spPr>
        <p:txBody>
          <a:bodyPr lIns="0" tIns="0" rIns="0" bIns="0" rtlCol="0" anchor="t">
            <a:spAutoFit/>
          </a:bodyPr>
          <a:lstStyle/>
          <a:p>
            <a:pPr marL="719474" lvl="1" indent="-359737" algn="l">
              <a:lnSpc>
                <a:spcPts val="3932"/>
              </a:lnSpc>
              <a:buFont typeface="Arial"/>
              <a:buChar char="•"/>
            </a:pPr>
            <a:r>
              <a:rPr lang="en-US" sz="3332" b="1" dirty="0">
                <a:solidFill>
                  <a:srgbClr val="000000"/>
                </a:solidFill>
                <a:latin typeface="Open Sans 1 Bold"/>
                <a:ea typeface="Open Sans 1 Bold"/>
                <a:cs typeface="Open Sans 1 Bold"/>
                <a:sym typeface="Open Sans 1 Bold"/>
              </a:rPr>
              <a:t>Over 90% of Native students attend public schools</a:t>
            </a:r>
          </a:p>
          <a:p>
            <a:pPr algn="l">
              <a:lnSpc>
                <a:spcPts val="737"/>
              </a:lnSpc>
            </a:pPr>
            <a:endParaRPr lang="en-US" sz="3332" b="1" dirty="0">
              <a:solidFill>
                <a:srgbClr val="000000"/>
              </a:solidFill>
              <a:latin typeface="Open Sans 1 Bold"/>
              <a:ea typeface="Open Sans 1 Bold"/>
              <a:cs typeface="Open Sans 1 Bold"/>
              <a:sym typeface="Open Sans 1 Bold"/>
            </a:endParaRPr>
          </a:p>
          <a:p>
            <a:pPr algn="l">
              <a:lnSpc>
                <a:spcPts val="737"/>
              </a:lnSpc>
            </a:pPr>
            <a:endParaRPr lang="en-US" sz="3332" b="1" dirty="0">
              <a:solidFill>
                <a:srgbClr val="000000"/>
              </a:solidFill>
              <a:latin typeface="Open Sans 1 Bold"/>
              <a:ea typeface="Open Sans 1 Bold"/>
              <a:cs typeface="Open Sans 1 Bold"/>
              <a:sym typeface="Open Sans 1 Bold"/>
            </a:endParaRPr>
          </a:p>
          <a:p>
            <a:pPr algn="l">
              <a:lnSpc>
                <a:spcPts val="737"/>
              </a:lnSpc>
            </a:pPr>
            <a:endParaRPr lang="en-US" sz="3332" b="1" dirty="0">
              <a:solidFill>
                <a:srgbClr val="000000"/>
              </a:solidFill>
              <a:latin typeface="Open Sans 1 Bold"/>
              <a:ea typeface="Open Sans 1 Bold"/>
              <a:cs typeface="Open Sans 1 Bold"/>
              <a:sym typeface="Open Sans 1 Bold"/>
            </a:endParaRPr>
          </a:p>
          <a:p>
            <a:pPr algn="l">
              <a:lnSpc>
                <a:spcPts val="737"/>
              </a:lnSpc>
            </a:pPr>
            <a:endParaRPr lang="en-US" sz="3332" b="1" dirty="0">
              <a:solidFill>
                <a:srgbClr val="000000"/>
              </a:solidFill>
              <a:latin typeface="Open Sans 1 Bold"/>
              <a:ea typeface="Open Sans 1 Bold"/>
              <a:cs typeface="Open Sans 1 Bold"/>
              <a:sym typeface="Open Sans 1 Bold"/>
            </a:endParaRPr>
          </a:p>
          <a:p>
            <a:pPr algn="l">
              <a:lnSpc>
                <a:spcPts val="737"/>
              </a:lnSpc>
            </a:pPr>
            <a:r>
              <a:rPr lang="en-US" sz="3332" b="1" dirty="0">
                <a:solidFill>
                  <a:srgbClr val="000000"/>
                </a:solidFill>
                <a:latin typeface="Open Sans 1 Bold"/>
                <a:ea typeface="Open Sans 1 Bold"/>
                <a:cs typeface="Open Sans 1 Bold"/>
                <a:sym typeface="Open Sans 1 Bold"/>
              </a:rPr>
              <a:t>       </a:t>
            </a:r>
          </a:p>
        </p:txBody>
      </p:sp>
    </p:spTree>
    <p:extLst>
      <p:ext uri="{BB962C8B-B14F-4D97-AF65-F5344CB8AC3E}">
        <p14:creationId xmlns:p14="http://schemas.microsoft.com/office/powerpoint/2010/main" val="2096341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397778" y="-1473393"/>
            <a:ext cx="3975926" cy="4114800"/>
          </a:xfrm>
          <a:custGeom>
            <a:avLst/>
            <a:gdLst/>
            <a:ahLst/>
            <a:cxnLst/>
            <a:rect l="l" t="t" r="r" b="b"/>
            <a:pathLst>
              <a:path w="3975926" h="4114800">
                <a:moveTo>
                  <a:pt x="0" y="0"/>
                </a:moveTo>
                <a:lnTo>
                  <a:pt x="3975925" y="0"/>
                </a:lnTo>
                <a:lnTo>
                  <a:pt x="3975925" y="4114800"/>
                </a:lnTo>
                <a:lnTo>
                  <a:pt x="0" y="41148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4623845" y="240983"/>
            <a:ext cx="1547865" cy="1575435"/>
          </a:xfrm>
          <a:custGeom>
            <a:avLst/>
            <a:gdLst/>
            <a:ahLst/>
            <a:cxnLst/>
            <a:rect l="l" t="t" r="r" b="b"/>
            <a:pathLst>
              <a:path w="1547865" h="1575435">
                <a:moveTo>
                  <a:pt x="0" y="0"/>
                </a:moveTo>
                <a:lnTo>
                  <a:pt x="1547865" y="0"/>
                </a:lnTo>
                <a:lnTo>
                  <a:pt x="1547865" y="1575434"/>
                </a:lnTo>
                <a:lnTo>
                  <a:pt x="0" y="1575434"/>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rot="-10800000" flipH="1">
            <a:off x="15714865" y="8241314"/>
            <a:ext cx="3341751" cy="2497200"/>
          </a:xfrm>
          <a:custGeom>
            <a:avLst/>
            <a:gdLst/>
            <a:ahLst/>
            <a:cxnLst/>
            <a:rect l="l" t="t" r="r" b="b"/>
            <a:pathLst>
              <a:path w="3341751" h="2497200">
                <a:moveTo>
                  <a:pt x="3341751" y="0"/>
                </a:moveTo>
                <a:lnTo>
                  <a:pt x="0" y="0"/>
                </a:lnTo>
                <a:lnTo>
                  <a:pt x="0" y="2497199"/>
                </a:lnTo>
                <a:lnTo>
                  <a:pt x="3341751" y="2497199"/>
                </a:lnTo>
                <a:lnTo>
                  <a:pt x="3341751"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5" name="Group 5"/>
          <p:cNvGrpSpPr/>
          <p:nvPr/>
        </p:nvGrpSpPr>
        <p:grpSpPr>
          <a:xfrm>
            <a:off x="881061" y="3368836"/>
            <a:ext cx="5889464" cy="5889464"/>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D95A2"/>
            </a:solidFill>
          </p:spPr>
          <p:txBody>
            <a:bodyPr/>
            <a:lstStyle/>
            <a:p>
              <a:endParaRPr lang="en-US"/>
            </a:p>
          </p:txBody>
        </p:sp>
        <p:sp>
          <p:nvSpPr>
            <p:cNvPr id="7" name="TextBox 7"/>
            <p:cNvSpPr txBox="1"/>
            <p:nvPr/>
          </p:nvSpPr>
          <p:spPr>
            <a:xfrm>
              <a:off x="76200" y="19050"/>
              <a:ext cx="660400" cy="717550"/>
            </a:xfrm>
            <a:prstGeom prst="rect">
              <a:avLst/>
            </a:prstGeom>
          </p:spPr>
          <p:txBody>
            <a:bodyPr lIns="50800" tIns="50800" rIns="50800" bIns="50800" rtlCol="0" anchor="ctr"/>
            <a:lstStyle/>
            <a:p>
              <a:pPr algn="ctr">
                <a:lnSpc>
                  <a:spcPts val="3500"/>
                </a:lnSpc>
              </a:pPr>
              <a:endParaRPr/>
            </a:p>
          </p:txBody>
        </p:sp>
      </p:grpSp>
      <p:grpSp>
        <p:nvGrpSpPr>
          <p:cNvPr id="8" name="Group 8"/>
          <p:cNvGrpSpPr/>
          <p:nvPr/>
        </p:nvGrpSpPr>
        <p:grpSpPr>
          <a:xfrm>
            <a:off x="1926936" y="4414712"/>
            <a:ext cx="3797713" cy="3797713"/>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F3237"/>
            </a:solidFill>
          </p:spPr>
          <p:txBody>
            <a:bodyPr/>
            <a:lstStyle/>
            <a:p>
              <a:endParaRPr lang="en-US"/>
            </a:p>
          </p:txBody>
        </p:sp>
        <p:sp>
          <p:nvSpPr>
            <p:cNvPr id="10" name="TextBox 10"/>
            <p:cNvSpPr txBox="1"/>
            <p:nvPr/>
          </p:nvSpPr>
          <p:spPr>
            <a:xfrm>
              <a:off x="76200" y="19050"/>
              <a:ext cx="660400" cy="717550"/>
            </a:xfrm>
            <a:prstGeom prst="rect">
              <a:avLst/>
            </a:prstGeom>
          </p:spPr>
          <p:txBody>
            <a:bodyPr lIns="50800" tIns="50800" rIns="50800" bIns="50800" rtlCol="0" anchor="ctr"/>
            <a:lstStyle/>
            <a:p>
              <a:pPr algn="ctr">
                <a:lnSpc>
                  <a:spcPts val="3500"/>
                </a:lnSpc>
              </a:pPr>
              <a:endParaRPr/>
            </a:p>
          </p:txBody>
        </p:sp>
      </p:grpSp>
      <p:grpSp>
        <p:nvGrpSpPr>
          <p:cNvPr id="11" name="Group 11"/>
          <p:cNvGrpSpPr/>
          <p:nvPr/>
        </p:nvGrpSpPr>
        <p:grpSpPr>
          <a:xfrm>
            <a:off x="2865360" y="5353136"/>
            <a:ext cx="1920865" cy="1920865"/>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1B434"/>
            </a:solidFill>
          </p:spPr>
          <p:txBody>
            <a:bodyPr/>
            <a:lstStyle/>
            <a:p>
              <a:endParaRPr lang="en-US"/>
            </a:p>
          </p:txBody>
        </p:sp>
        <p:sp>
          <p:nvSpPr>
            <p:cNvPr id="13" name="TextBox 13"/>
            <p:cNvSpPr txBox="1"/>
            <p:nvPr/>
          </p:nvSpPr>
          <p:spPr>
            <a:xfrm>
              <a:off x="76200" y="19050"/>
              <a:ext cx="660400" cy="717550"/>
            </a:xfrm>
            <a:prstGeom prst="rect">
              <a:avLst/>
            </a:prstGeom>
          </p:spPr>
          <p:txBody>
            <a:bodyPr lIns="50800" tIns="50800" rIns="50800" bIns="50800" rtlCol="0" anchor="ctr"/>
            <a:lstStyle/>
            <a:p>
              <a:pPr algn="ctr">
                <a:lnSpc>
                  <a:spcPts val="3500"/>
                </a:lnSpc>
              </a:pPr>
              <a:endParaRPr/>
            </a:p>
          </p:txBody>
        </p:sp>
      </p:grpSp>
      <p:sp>
        <p:nvSpPr>
          <p:cNvPr id="14" name="Freeform 14"/>
          <p:cNvSpPr/>
          <p:nvPr/>
        </p:nvSpPr>
        <p:spPr>
          <a:xfrm>
            <a:off x="3404710" y="4470384"/>
            <a:ext cx="842165" cy="839007"/>
          </a:xfrm>
          <a:custGeom>
            <a:avLst/>
            <a:gdLst/>
            <a:ahLst/>
            <a:cxnLst/>
            <a:rect l="l" t="t" r="r" b="b"/>
            <a:pathLst>
              <a:path w="842165" h="839007">
                <a:moveTo>
                  <a:pt x="0" y="0"/>
                </a:moveTo>
                <a:lnTo>
                  <a:pt x="842165" y="0"/>
                </a:lnTo>
                <a:lnTo>
                  <a:pt x="842165" y="839007"/>
                </a:lnTo>
                <a:lnTo>
                  <a:pt x="0" y="839007"/>
                </a:lnTo>
                <a:lnTo>
                  <a:pt x="0" y="0"/>
                </a:lnTo>
                <a:close/>
              </a:path>
            </a:pathLst>
          </a:custGeom>
          <a:blipFill>
            <a:blip>
              <a:alphaModFix amt="50000"/>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5" name="Freeform 15"/>
          <p:cNvSpPr/>
          <p:nvPr/>
        </p:nvSpPr>
        <p:spPr>
          <a:xfrm>
            <a:off x="2646061" y="3610405"/>
            <a:ext cx="2359463" cy="704890"/>
          </a:xfrm>
          <a:custGeom>
            <a:avLst/>
            <a:gdLst/>
            <a:ahLst/>
            <a:cxnLst/>
            <a:rect l="l" t="t" r="r" b="b"/>
            <a:pathLst>
              <a:path w="2359463" h="704890">
                <a:moveTo>
                  <a:pt x="0" y="0"/>
                </a:moveTo>
                <a:lnTo>
                  <a:pt x="2359463" y="0"/>
                </a:lnTo>
                <a:lnTo>
                  <a:pt x="2359463" y="704890"/>
                </a:lnTo>
                <a:lnTo>
                  <a:pt x="0" y="704890"/>
                </a:lnTo>
                <a:lnTo>
                  <a:pt x="0" y="0"/>
                </a:lnTo>
                <a:close/>
              </a:path>
            </a:pathLst>
          </a:custGeom>
          <a:blipFill>
            <a:blip>
              <a:alphaModFix amt="50000"/>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6" name="Freeform 16"/>
          <p:cNvSpPr/>
          <p:nvPr/>
        </p:nvSpPr>
        <p:spPr>
          <a:xfrm>
            <a:off x="3404710" y="5820332"/>
            <a:ext cx="789178" cy="986472"/>
          </a:xfrm>
          <a:custGeom>
            <a:avLst/>
            <a:gdLst/>
            <a:ahLst/>
            <a:cxnLst/>
            <a:rect l="l" t="t" r="r" b="b"/>
            <a:pathLst>
              <a:path w="789178" h="986472">
                <a:moveTo>
                  <a:pt x="0" y="0"/>
                </a:moveTo>
                <a:lnTo>
                  <a:pt x="789178" y="0"/>
                </a:lnTo>
                <a:lnTo>
                  <a:pt x="789178" y="986472"/>
                </a:lnTo>
                <a:lnTo>
                  <a:pt x="0" y="986472"/>
                </a:lnTo>
                <a:lnTo>
                  <a:pt x="0" y="0"/>
                </a:lnTo>
                <a:close/>
              </a:path>
            </a:pathLst>
          </a:custGeom>
          <a:blipFill>
            <a:blip>
              <a:alphaModFix amt="67000"/>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7" name="AutoShape 17"/>
          <p:cNvSpPr/>
          <p:nvPr/>
        </p:nvSpPr>
        <p:spPr>
          <a:xfrm>
            <a:off x="3799299" y="6806804"/>
            <a:ext cx="3982469" cy="1183808"/>
          </a:xfrm>
          <a:prstGeom prst="line">
            <a:avLst/>
          </a:prstGeom>
          <a:ln w="38100" cap="flat">
            <a:solidFill>
              <a:srgbClr val="F1B434"/>
            </a:solidFill>
            <a:prstDash val="solid"/>
            <a:headEnd type="oval" w="lg" len="lg"/>
            <a:tailEnd type="oval" w="lg" len="lg"/>
          </a:ln>
        </p:spPr>
        <p:txBody>
          <a:bodyPr/>
          <a:lstStyle/>
          <a:p>
            <a:endParaRPr lang="en-US"/>
          </a:p>
        </p:txBody>
      </p:sp>
      <p:sp>
        <p:nvSpPr>
          <p:cNvPr id="18" name="AutoShape 18"/>
          <p:cNvSpPr/>
          <p:nvPr/>
        </p:nvSpPr>
        <p:spPr>
          <a:xfrm>
            <a:off x="5171925" y="5820332"/>
            <a:ext cx="2609843" cy="33720"/>
          </a:xfrm>
          <a:prstGeom prst="line">
            <a:avLst/>
          </a:prstGeom>
          <a:ln w="38100" cap="flat">
            <a:solidFill>
              <a:srgbClr val="933336"/>
            </a:solidFill>
            <a:prstDash val="solid"/>
            <a:headEnd type="oval" w="lg" len="lg"/>
            <a:tailEnd type="oval" w="lg" len="lg"/>
          </a:ln>
        </p:spPr>
        <p:txBody>
          <a:bodyPr/>
          <a:lstStyle/>
          <a:p>
            <a:endParaRPr lang="en-US"/>
          </a:p>
        </p:txBody>
      </p:sp>
      <p:sp>
        <p:nvSpPr>
          <p:cNvPr id="19" name="AutoShape 19"/>
          <p:cNvSpPr/>
          <p:nvPr/>
        </p:nvSpPr>
        <p:spPr>
          <a:xfrm>
            <a:off x="5005524" y="3962850"/>
            <a:ext cx="2776244" cy="0"/>
          </a:xfrm>
          <a:prstGeom prst="line">
            <a:avLst/>
          </a:prstGeom>
          <a:ln w="38100" cap="flat">
            <a:solidFill>
              <a:srgbClr val="2D95A2"/>
            </a:solidFill>
            <a:prstDash val="solid"/>
            <a:headEnd type="oval" w="lg" len="lg"/>
            <a:tailEnd type="oval" w="lg" len="lg"/>
          </a:ln>
        </p:spPr>
        <p:txBody>
          <a:bodyPr/>
          <a:lstStyle/>
          <a:p>
            <a:endParaRPr lang="en-US"/>
          </a:p>
        </p:txBody>
      </p:sp>
      <p:sp>
        <p:nvSpPr>
          <p:cNvPr id="20" name="TextBox 20"/>
          <p:cNvSpPr txBox="1"/>
          <p:nvPr/>
        </p:nvSpPr>
        <p:spPr>
          <a:xfrm>
            <a:off x="1028700" y="1066800"/>
            <a:ext cx="11443917" cy="933262"/>
          </a:xfrm>
          <a:prstGeom prst="rect">
            <a:avLst/>
          </a:prstGeom>
        </p:spPr>
        <p:txBody>
          <a:bodyPr lIns="0" tIns="0" rIns="0" bIns="0" rtlCol="0" anchor="t">
            <a:spAutoFit/>
          </a:bodyPr>
          <a:lstStyle/>
          <a:p>
            <a:pPr marL="0" lvl="0" indent="0" algn="l">
              <a:lnSpc>
                <a:spcPts val="7231"/>
              </a:lnSpc>
            </a:pPr>
            <a:r>
              <a:rPr lang="en-US" sz="6399" b="1">
                <a:solidFill>
                  <a:srgbClr val="8F3237"/>
                </a:solidFill>
                <a:latin typeface="Open Sans 1 Bold"/>
                <a:ea typeface="Open Sans 1 Bold"/>
                <a:cs typeface="Open Sans 1 Bold"/>
                <a:sym typeface="Open Sans 1 Bold"/>
              </a:rPr>
              <a:t>Barriers and Challenges</a:t>
            </a:r>
          </a:p>
        </p:txBody>
      </p:sp>
      <p:sp>
        <p:nvSpPr>
          <p:cNvPr id="21" name="TextBox 21"/>
          <p:cNvSpPr txBox="1"/>
          <p:nvPr/>
        </p:nvSpPr>
        <p:spPr>
          <a:xfrm>
            <a:off x="7917488" y="3774876"/>
            <a:ext cx="7902598" cy="1008434"/>
          </a:xfrm>
          <a:prstGeom prst="rect">
            <a:avLst/>
          </a:prstGeom>
        </p:spPr>
        <p:txBody>
          <a:bodyPr lIns="0" tIns="0" rIns="0" bIns="0" rtlCol="0" anchor="t">
            <a:spAutoFit/>
          </a:bodyPr>
          <a:lstStyle/>
          <a:p>
            <a:pPr algn="l">
              <a:lnSpc>
                <a:spcPts val="4002"/>
              </a:lnSpc>
            </a:pPr>
            <a:r>
              <a:rPr lang="en-US" sz="3201" b="1">
                <a:solidFill>
                  <a:srgbClr val="2D95A2"/>
                </a:solidFill>
                <a:latin typeface="Open Sans 1 Bold"/>
                <a:ea typeface="Open Sans 1 Bold"/>
                <a:cs typeface="Open Sans 1 Bold"/>
                <a:sym typeface="Open Sans 1 Bold"/>
              </a:rPr>
              <a:t>Community:</a:t>
            </a:r>
            <a:r>
              <a:rPr lang="en-US" sz="3201">
                <a:solidFill>
                  <a:srgbClr val="000000"/>
                </a:solidFill>
                <a:latin typeface="Open Sans 1"/>
                <a:ea typeface="Open Sans 1"/>
                <a:cs typeface="Open Sans 1"/>
                <a:sym typeface="Open Sans 1"/>
              </a:rPr>
              <a:t> language loss, rural access, economic opportunity</a:t>
            </a:r>
          </a:p>
        </p:txBody>
      </p:sp>
      <p:sp>
        <p:nvSpPr>
          <p:cNvPr id="22" name="TextBox 22"/>
          <p:cNvSpPr txBox="1"/>
          <p:nvPr/>
        </p:nvSpPr>
        <p:spPr>
          <a:xfrm>
            <a:off x="7917488" y="5613152"/>
            <a:ext cx="9561720" cy="1008434"/>
          </a:xfrm>
          <a:prstGeom prst="rect">
            <a:avLst/>
          </a:prstGeom>
        </p:spPr>
        <p:txBody>
          <a:bodyPr lIns="0" tIns="0" rIns="0" bIns="0" rtlCol="0" anchor="t">
            <a:spAutoFit/>
          </a:bodyPr>
          <a:lstStyle/>
          <a:p>
            <a:pPr algn="l">
              <a:lnSpc>
                <a:spcPts val="4002"/>
              </a:lnSpc>
            </a:pPr>
            <a:r>
              <a:rPr lang="en-US" sz="3201" b="1">
                <a:solidFill>
                  <a:srgbClr val="933336"/>
                </a:solidFill>
                <a:latin typeface="Open Sans 1 Bold"/>
                <a:ea typeface="Open Sans 1 Bold"/>
                <a:cs typeface="Open Sans 1 Bold"/>
                <a:sym typeface="Open Sans 1 Bold"/>
              </a:rPr>
              <a:t>School Systems:</a:t>
            </a:r>
            <a:r>
              <a:rPr lang="en-US" sz="3201" b="1">
                <a:solidFill>
                  <a:srgbClr val="000000"/>
                </a:solidFill>
                <a:latin typeface="Open Sans 1 Bold"/>
                <a:ea typeface="Open Sans 1 Bold"/>
                <a:cs typeface="Open Sans 1 Bold"/>
                <a:sym typeface="Open Sans 1 Bold"/>
              </a:rPr>
              <a:t> </a:t>
            </a:r>
            <a:r>
              <a:rPr lang="en-US" sz="3201">
                <a:solidFill>
                  <a:srgbClr val="000000"/>
                </a:solidFill>
                <a:latin typeface="Open Sans 1"/>
                <a:ea typeface="Open Sans 1"/>
                <a:cs typeface="Open Sans 1"/>
                <a:sym typeface="Open Sans 1"/>
              </a:rPr>
              <a:t>lack of Native representation, funding gaps, curriculum erasure </a:t>
            </a:r>
          </a:p>
        </p:txBody>
      </p:sp>
      <p:sp>
        <p:nvSpPr>
          <p:cNvPr id="23" name="TextBox 23"/>
          <p:cNvSpPr txBox="1"/>
          <p:nvPr/>
        </p:nvSpPr>
        <p:spPr>
          <a:xfrm>
            <a:off x="7917488" y="7721582"/>
            <a:ext cx="9561720" cy="1008434"/>
          </a:xfrm>
          <a:prstGeom prst="rect">
            <a:avLst/>
          </a:prstGeom>
        </p:spPr>
        <p:txBody>
          <a:bodyPr lIns="0" tIns="0" rIns="0" bIns="0" rtlCol="0" anchor="t">
            <a:spAutoFit/>
          </a:bodyPr>
          <a:lstStyle/>
          <a:p>
            <a:pPr algn="l">
              <a:lnSpc>
                <a:spcPts val="4002"/>
              </a:lnSpc>
            </a:pPr>
            <a:r>
              <a:rPr lang="en-US" sz="3201" b="1">
                <a:solidFill>
                  <a:srgbClr val="D09A2A"/>
                </a:solidFill>
                <a:latin typeface="Open Sans 1 Bold"/>
                <a:ea typeface="Open Sans 1 Bold"/>
                <a:cs typeface="Open Sans 1 Bold"/>
                <a:sym typeface="Open Sans 1 Bold"/>
              </a:rPr>
              <a:t>Individual / Family:</a:t>
            </a:r>
            <a:r>
              <a:rPr lang="en-US" sz="3201">
                <a:solidFill>
                  <a:srgbClr val="000000"/>
                </a:solidFill>
                <a:latin typeface="Open Sans 1"/>
                <a:ea typeface="Open Sans 1"/>
                <a:cs typeface="Open Sans 1"/>
                <a:sym typeface="Open Sans 1"/>
              </a:rPr>
              <a:t> intergenerational trauma, mental health, cultural identity</a:t>
            </a:r>
          </a:p>
        </p:txBody>
      </p:sp>
      <p:sp>
        <p:nvSpPr>
          <p:cNvPr id="24" name="TextBox 24"/>
          <p:cNvSpPr txBox="1"/>
          <p:nvPr/>
        </p:nvSpPr>
        <p:spPr>
          <a:xfrm>
            <a:off x="1028700" y="2458186"/>
            <a:ext cx="16192500" cy="490712"/>
          </a:xfrm>
          <a:prstGeom prst="rect">
            <a:avLst/>
          </a:prstGeom>
        </p:spPr>
        <p:txBody>
          <a:bodyPr wrap="square" lIns="0" tIns="0" rIns="0" bIns="0" rtlCol="0" anchor="t">
            <a:spAutoFit/>
          </a:bodyPr>
          <a:lstStyle/>
          <a:p>
            <a:pPr>
              <a:lnSpc>
                <a:spcPts val="4001"/>
              </a:lnSpc>
            </a:pPr>
            <a:r>
              <a:rPr lang="en-US" sz="3201" dirty="0">
                <a:solidFill>
                  <a:srgbClr val="000000"/>
                </a:solidFill>
                <a:latin typeface="Open Sans  "/>
                <a:ea typeface="Open Sans 1 Bold"/>
                <a:cs typeface="Open Sans 1 Bold"/>
                <a:sym typeface="Open Sans 1 Bold"/>
              </a:rPr>
              <a:t>Barriers to equitable education for Native students exist across three domains: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1028700" y="2652161"/>
            <a:ext cx="9267223" cy="5738879"/>
          </a:xfrm>
          <a:prstGeom prst="rect">
            <a:avLst/>
          </a:prstGeom>
        </p:spPr>
        <p:txBody>
          <a:bodyPr lIns="0" tIns="0" rIns="0" bIns="0" rtlCol="0" anchor="t">
            <a:spAutoFit/>
          </a:bodyPr>
          <a:lstStyle/>
          <a:p>
            <a:pPr algn="l">
              <a:lnSpc>
                <a:spcPts val="900"/>
              </a:lnSpc>
            </a:pPr>
            <a:endParaRPr dirty="0"/>
          </a:p>
          <a:p>
            <a:pPr marL="690880" lvl="1" indent="-345440" algn="l">
              <a:lnSpc>
                <a:spcPts val="4479"/>
              </a:lnSpc>
              <a:buFont typeface="Arial"/>
              <a:buChar char="•"/>
            </a:pPr>
            <a:r>
              <a:rPr lang="en-US" sz="3199" dirty="0">
                <a:solidFill>
                  <a:srgbClr val="000000"/>
                </a:solidFill>
                <a:latin typeface="Open Sans 1"/>
                <a:ea typeface="Open Sans 1"/>
                <a:cs typeface="Open Sans 1"/>
                <a:sym typeface="Open Sans 1"/>
              </a:rPr>
              <a:t>Native peoples and governments have </a:t>
            </a:r>
            <a:r>
              <a:rPr lang="en-US" sz="3199" b="1" dirty="0">
                <a:solidFill>
                  <a:srgbClr val="000000"/>
                </a:solidFill>
                <a:latin typeface="Open Sans 1 Bold"/>
                <a:ea typeface="Open Sans 1 Bold"/>
                <a:cs typeface="Open Sans 1 Bold"/>
                <a:sym typeface="Open Sans 1 Bold"/>
              </a:rPr>
              <a:t>inherent </a:t>
            </a:r>
            <a:r>
              <a:rPr lang="en-US" sz="3199" dirty="0">
                <a:solidFill>
                  <a:srgbClr val="000000"/>
                </a:solidFill>
                <a:latin typeface="Open Sans 1"/>
                <a:ea typeface="Open Sans 1"/>
                <a:cs typeface="Open Sans 1"/>
                <a:sym typeface="Open Sans 1"/>
              </a:rPr>
              <a:t>rights and a political relationship with the U.S. government that </a:t>
            </a:r>
            <a:r>
              <a:rPr lang="en-US" sz="3199" b="1" dirty="0">
                <a:solidFill>
                  <a:srgbClr val="000000"/>
                </a:solidFill>
                <a:latin typeface="Open Sans 1 Bold"/>
                <a:ea typeface="Open Sans 1 Bold"/>
                <a:cs typeface="Open Sans 1 Bold"/>
                <a:sym typeface="Open Sans 1 Bold"/>
              </a:rPr>
              <a:t>does not derive from race or ethnicity.</a:t>
            </a:r>
          </a:p>
          <a:p>
            <a:pPr algn="l">
              <a:lnSpc>
                <a:spcPts val="4479"/>
              </a:lnSpc>
            </a:pPr>
            <a:endParaRPr lang="en-US" sz="3199" b="1" dirty="0">
              <a:solidFill>
                <a:srgbClr val="000000"/>
              </a:solidFill>
              <a:latin typeface="Open Sans 1 Bold"/>
              <a:ea typeface="Open Sans 1 Bold"/>
              <a:cs typeface="Open Sans 1 Bold"/>
              <a:sym typeface="Open Sans 1 Bold"/>
            </a:endParaRPr>
          </a:p>
          <a:p>
            <a:pPr marL="690880" lvl="1" indent="-345440" algn="l">
              <a:lnSpc>
                <a:spcPts val="4479"/>
              </a:lnSpc>
              <a:buFont typeface="Arial"/>
              <a:buChar char="•"/>
            </a:pPr>
            <a:r>
              <a:rPr lang="en-US" sz="3199" dirty="0">
                <a:solidFill>
                  <a:srgbClr val="000000"/>
                </a:solidFill>
                <a:latin typeface="Open Sans 1"/>
                <a:ea typeface="Open Sans 1"/>
                <a:cs typeface="Open Sans 1"/>
                <a:sym typeface="Open Sans 1"/>
              </a:rPr>
              <a:t>Federally recognized American Indian and Alaska Native Tribal Nations have a </a:t>
            </a:r>
            <a:r>
              <a:rPr lang="en-US" sz="3199" b="1" dirty="0">
                <a:solidFill>
                  <a:srgbClr val="000000"/>
                </a:solidFill>
                <a:latin typeface="Open Sans 1 Bold"/>
                <a:ea typeface="Open Sans 1 Bold"/>
                <a:cs typeface="Open Sans 1 Bold"/>
                <a:sym typeface="Open Sans 1 Bold"/>
              </a:rPr>
              <a:t>government-to-government</a:t>
            </a:r>
            <a:r>
              <a:rPr lang="en-US" sz="3199" dirty="0">
                <a:solidFill>
                  <a:srgbClr val="000000"/>
                </a:solidFill>
                <a:latin typeface="Open Sans 1"/>
                <a:ea typeface="Open Sans 1"/>
                <a:cs typeface="Open Sans 1"/>
                <a:sym typeface="Open Sans 1"/>
              </a:rPr>
              <a:t> relationship with the two other sovereign governing bodies of the United States. </a:t>
            </a:r>
          </a:p>
        </p:txBody>
      </p:sp>
      <p:sp>
        <p:nvSpPr>
          <p:cNvPr id="3" name="Freeform 3"/>
          <p:cNvSpPr/>
          <p:nvPr/>
        </p:nvSpPr>
        <p:spPr>
          <a:xfrm>
            <a:off x="14612643" y="-734381"/>
            <a:ext cx="4570107" cy="3415117"/>
          </a:xfrm>
          <a:custGeom>
            <a:avLst/>
            <a:gdLst/>
            <a:ahLst/>
            <a:cxnLst/>
            <a:rect l="l" t="t" r="r" b="b"/>
            <a:pathLst>
              <a:path w="4570107" h="3415117">
                <a:moveTo>
                  <a:pt x="0" y="0"/>
                </a:moveTo>
                <a:lnTo>
                  <a:pt x="4570107" y="0"/>
                </a:lnTo>
                <a:lnTo>
                  <a:pt x="4570107" y="3415117"/>
                </a:lnTo>
                <a:lnTo>
                  <a:pt x="0" y="3415117"/>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AutoShape 4"/>
          <p:cNvSpPr/>
          <p:nvPr/>
        </p:nvSpPr>
        <p:spPr>
          <a:xfrm flipV="1">
            <a:off x="1672391" y="5086194"/>
            <a:ext cx="6011116" cy="0"/>
          </a:xfrm>
          <a:prstGeom prst="line">
            <a:avLst/>
          </a:prstGeom>
          <a:ln w="104775" cap="flat">
            <a:solidFill>
              <a:srgbClr val="BA0C2F"/>
            </a:solidFill>
            <a:prstDash val="solid"/>
            <a:headEnd type="none" w="sm" len="sm"/>
            <a:tailEnd type="none" w="sm" len="sm"/>
          </a:ln>
        </p:spPr>
        <p:txBody>
          <a:bodyPr/>
          <a:lstStyle/>
          <a:p>
            <a:endParaRPr lang="en-US"/>
          </a:p>
        </p:txBody>
      </p:sp>
      <p:sp>
        <p:nvSpPr>
          <p:cNvPr id="5" name="AutoShape 5"/>
          <p:cNvSpPr/>
          <p:nvPr/>
        </p:nvSpPr>
        <p:spPr>
          <a:xfrm>
            <a:off x="7492674" y="4460464"/>
            <a:ext cx="1823204" cy="0"/>
          </a:xfrm>
          <a:prstGeom prst="line">
            <a:avLst/>
          </a:prstGeom>
          <a:ln w="104775" cap="flat">
            <a:solidFill>
              <a:srgbClr val="BA0C2F"/>
            </a:solidFill>
            <a:prstDash val="solid"/>
            <a:headEnd type="none" w="sm" len="sm"/>
            <a:tailEnd type="none" w="sm" len="sm"/>
          </a:ln>
        </p:spPr>
        <p:txBody>
          <a:bodyPr/>
          <a:lstStyle/>
          <a:p>
            <a:endParaRPr lang="en-US"/>
          </a:p>
        </p:txBody>
      </p:sp>
      <p:grpSp>
        <p:nvGrpSpPr>
          <p:cNvPr id="6" name="Group 6"/>
          <p:cNvGrpSpPr/>
          <p:nvPr/>
        </p:nvGrpSpPr>
        <p:grpSpPr>
          <a:xfrm>
            <a:off x="11410031" y="2511609"/>
            <a:ext cx="6405223" cy="5580991"/>
            <a:chOff x="0" y="0"/>
            <a:chExt cx="8540297" cy="7441321"/>
          </a:xfrm>
        </p:grpSpPr>
        <p:grpSp>
          <p:nvGrpSpPr>
            <p:cNvPr id="7" name="Group 7"/>
            <p:cNvGrpSpPr/>
            <p:nvPr/>
          </p:nvGrpSpPr>
          <p:grpSpPr>
            <a:xfrm>
              <a:off x="1155543" y="1408023"/>
              <a:ext cx="6033299" cy="6033299"/>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ln w="38100" cap="sq">
                <a:solidFill>
                  <a:srgbClr val="000000"/>
                </a:solidFill>
                <a:prstDash val="solid"/>
                <a:miter/>
              </a:ln>
            </p:spPr>
            <p:txBody>
              <a:bodyPr/>
              <a:lstStyle/>
              <a:p>
                <a:endParaRPr lang="en-US"/>
              </a:p>
            </p:txBody>
          </p:sp>
          <p:sp>
            <p:nvSpPr>
              <p:cNvPr id="9" name="TextBox 9"/>
              <p:cNvSpPr txBox="1"/>
              <p:nvPr/>
            </p:nvSpPr>
            <p:spPr>
              <a:xfrm>
                <a:off x="76200" y="28575"/>
                <a:ext cx="660400" cy="708025"/>
              </a:xfrm>
              <a:prstGeom prst="rect">
                <a:avLst/>
              </a:prstGeom>
            </p:spPr>
            <p:txBody>
              <a:bodyPr lIns="47521" tIns="47521" rIns="47521" bIns="47521" rtlCol="0" anchor="ctr"/>
              <a:lstStyle/>
              <a:p>
                <a:pPr algn="ctr">
                  <a:lnSpc>
                    <a:spcPts val="2834"/>
                  </a:lnSpc>
                </a:pPr>
                <a:endParaRPr/>
              </a:p>
            </p:txBody>
          </p:sp>
        </p:grpSp>
        <p:grpSp>
          <p:nvGrpSpPr>
            <p:cNvPr id="10" name="Group 10"/>
            <p:cNvGrpSpPr/>
            <p:nvPr/>
          </p:nvGrpSpPr>
          <p:grpSpPr>
            <a:xfrm>
              <a:off x="2632268" y="2884748"/>
              <a:ext cx="3079849" cy="3079849"/>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2B2B"/>
              </a:solidFill>
              <a:ln w="38100" cap="sq">
                <a:solidFill>
                  <a:srgbClr val="000000"/>
                </a:solidFill>
                <a:prstDash val="solid"/>
                <a:miter/>
              </a:ln>
            </p:spPr>
            <p:txBody>
              <a:bodyPr/>
              <a:lstStyle/>
              <a:p>
                <a:endParaRPr lang="en-US"/>
              </a:p>
            </p:txBody>
          </p:sp>
          <p:sp>
            <p:nvSpPr>
              <p:cNvPr id="12" name="TextBox 12"/>
              <p:cNvSpPr txBox="1"/>
              <p:nvPr/>
            </p:nvSpPr>
            <p:spPr>
              <a:xfrm>
                <a:off x="76200" y="28575"/>
                <a:ext cx="660400" cy="708025"/>
              </a:xfrm>
              <a:prstGeom prst="rect">
                <a:avLst/>
              </a:prstGeom>
            </p:spPr>
            <p:txBody>
              <a:bodyPr lIns="47521" tIns="47521" rIns="47521" bIns="47521" rtlCol="0" anchor="ctr"/>
              <a:lstStyle/>
              <a:p>
                <a:pPr algn="ctr">
                  <a:lnSpc>
                    <a:spcPts val="2834"/>
                  </a:lnSpc>
                </a:pPr>
                <a:endParaRPr/>
              </a:p>
            </p:txBody>
          </p:sp>
        </p:grpSp>
        <p:grpSp>
          <p:nvGrpSpPr>
            <p:cNvPr id="13" name="Group 13"/>
            <p:cNvGrpSpPr/>
            <p:nvPr/>
          </p:nvGrpSpPr>
          <p:grpSpPr>
            <a:xfrm>
              <a:off x="2988999" y="0"/>
              <a:ext cx="2366386" cy="2366386"/>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3B1BC"/>
              </a:solidFill>
              <a:ln w="38100" cap="sq">
                <a:solidFill>
                  <a:srgbClr val="000000"/>
                </a:solidFill>
                <a:prstDash val="solid"/>
                <a:miter/>
              </a:ln>
            </p:spPr>
            <p:txBody>
              <a:bodyPr/>
              <a:lstStyle/>
              <a:p>
                <a:endParaRPr lang="en-US"/>
              </a:p>
            </p:txBody>
          </p:sp>
          <p:sp>
            <p:nvSpPr>
              <p:cNvPr id="15" name="TextBox 15"/>
              <p:cNvSpPr txBox="1"/>
              <p:nvPr/>
            </p:nvSpPr>
            <p:spPr>
              <a:xfrm>
                <a:off x="76200" y="28575"/>
                <a:ext cx="660400" cy="708025"/>
              </a:xfrm>
              <a:prstGeom prst="rect">
                <a:avLst/>
              </a:prstGeom>
            </p:spPr>
            <p:txBody>
              <a:bodyPr lIns="47521" tIns="47521" rIns="47521" bIns="47521" rtlCol="0" anchor="ctr"/>
              <a:lstStyle/>
              <a:p>
                <a:pPr algn="ctr">
                  <a:lnSpc>
                    <a:spcPts val="2834"/>
                  </a:lnSpc>
                </a:pPr>
                <a:endParaRPr/>
              </a:p>
            </p:txBody>
          </p:sp>
        </p:grpSp>
        <p:grpSp>
          <p:nvGrpSpPr>
            <p:cNvPr id="16" name="Group 16"/>
            <p:cNvGrpSpPr/>
            <p:nvPr/>
          </p:nvGrpSpPr>
          <p:grpSpPr>
            <a:xfrm>
              <a:off x="0" y="3598210"/>
              <a:ext cx="2366386" cy="2366386"/>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0292E"/>
              </a:solidFill>
              <a:ln w="38100" cap="sq">
                <a:solidFill>
                  <a:srgbClr val="000000"/>
                </a:solidFill>
                <a:prstDash val="solid"/>
                <a:miter/>
              </a:ln>
            </p:spPr>
            <p:txBody>
              <a:bodyPr/>
              <a:lstStyle/>
              <a:p>
                <a:endParaRPr lang="en-US"/>
              </a:p>
            </p:txBody>
          </p:sp>
          <p:sp>
            <p:nvSpPr>
              <p:cNvPr id="18" name="TextBox 18"/>
              <p:cNvSpPr txBox="1"/>
              <p:nvPr/>
            </p:nvSpPr>
            <p:spPr>
              <a:xfrm>
                <a:off x="76200" y="28575"/>
                <a:ext cx="660400" cy="708025"/>
              </a:xfrm>
              <a:prstGeom prst="rect">
                <a:avLst/>
              </a:prstGeom>
            </p:spPr>
            <p:txBody>
              <a:bodyPr lIns="47521" tIns="47521" rIns="47521" bIns="47521" rtlCol="0" anchor="ctr"/>
              <a:lstStyle/>
              <a:p>
                <a:pPr algn="ctr">
                  <a:lnSpc>
                    <a:spcPts val="2834"/>
                  </a:lnSpc>
                </a:pPr>
                <a:endParaRPr/>
              </a:p>
            </p:txBody>
          </p:sp>
        </p:grpSp>
        <p:grpSp>
          <p:nvGrpSpPr>
            <p:cNvPr id="19" name="Group 19"/>
            <p:cNvGrpSpPr/>
            <p:nvPr/>
          </p:nvGrpSpPr>
          <p:grpSpPr>
            <a:xfrm>
              <a:off x="6173911" y="3598210"/>
              <a:ext cx="2366386" cy="2366386"/>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1B434"/>
              </a:solidFill>
              <a:ln w="38100" cap="sq">
                <a:solidFill>
                  <a:srgbClr val="000000"/>
                </a:solidFill>
                <a:prstDash val="solid"/>
                <a:miter/>
              </a:ln>
            </p:spPr>
            <p:txBody>
              <a:bodyPr/>
              <a:lstStyle/>
              <a:p>
                <a:endParaRPr lang="en-US"/>
              </a:p>
            </p:txBody>
          </p:sp>
          <p:sp>
            <p:nvSpPr>
              <p:cNvPr id="21" name="TextBox 21"/>
              <p:cNvSpPr txBox="1"/>
              <p:nvPr/>
            </p:nvSpPr>
            <p:spPr>
              <a:xfrm>
                <a:off x="76200" y="28575"/>
                <a:ext cx="660400" cy="708025"/>
              </a:xfrm>
              <a:prstGeom prst="rect">
                <a:avLst/>
              </a:prstGeom>
            </p:spPr>
            <p:txBody>
              <a:bodyPr lIns="47521" tIns="47521" rIns="47521" bIns="47521" rtlCol="0" anchor="ctr"/>
              <a:lstStyle/>
              <a:p>
                <a:pPr algn="ctr">
                  <a:lnSpc>
                    <a:spcPts val="2834"/>
                  </a:lnSpc>
                </a:pPr>
                <a:endParaRPr/>
              </a:p>
            </p:txBody>
          </p:sp>
        </p:grpSp>
        <p:sp>
          <p:nvSpPr>
            <p:cNvPr id="22" name="TextBox 22"/>
            <p:cNvSpPr txBox="1"/>
            <p:nvPr/>
          </p:nvSpPr>
          <p:spPr>
            <a:xfrm>
              <a:off x="2834404" y="3642606"/>
              <a:ext cx="2675575" cy="1526031"/>
            </a:xfrm>
            <a:prstGeom prst="rect">
              <a:avLst/>
            </a:prstGeom>
          </p:spPr>
          <p:txBody>
            <a:bodyPr lIns="0" tIns="0" rIns="0" bIns="0" rtlCol="0" anchor="t">
              <a:spAutoFit/>
            </a:bodyPr>
            <a:lstStyle/>
            <a:p>
              <a:pPr algn="ctr">
                <a:lnSpc>
                  <a:spcPts val="3077"/>
                </a:lnSpc>
                <a:spcBef>
                  <a:spcPct val="0"/>
                </a:spcBef>
              </a:pPr>
              <a:r>
                <a:rPr lang="en-US" sz="2197" b="1">
                  <a:solidFill>
                    <a:srgbClr val="FFFFFF"/>
                  </a:solidFill>
                  <a:latin typeface="Open Sans 1 Bold"/>
                  <a:ea typeface="Open Sans 1 Bold"/>
                  <a:cs typeface="Open Sans 1 Bold"/>
                  <a:sym typeface="Open Sans 1 Bold"/>
                </a:rPr>
                <a:t>American Family of Governments</a:t>
              </a:r>
            </a:p>
          </p:txBody>
        </p:sp>
        <p:sp>
          <p:nvSpPr>
            <p:cNvPr id="23" name="TextBox 23"/>
            <p:cNvSpPr txBox="1"/>
            <p:nvPr/>
          </p:nvSpPr>
          <p:spPr>
            <a:xfrm>
              <a:off x="3095205" y="520835"/>
              <a:ext cx="2153974" cy="887187"/>
            </a:xfrm>
            <a:prstGeom prst="rect">
              <a:avLst/>
            </a:prstGeom>
          </p:spPr>
          <p:txBody>
            <a:bodyPr lIns="0" tIns="0" rIns="0" bIns="0" rtlCol="0" anchor="t">
              <a:spAutoFit/>
            </a:bodyPr>
            <a:lstStyle/>
            <a:p>
              <a:pPr algn="ctr">
                <a:lnSpc>
                  <a:spcPts val="2779"/>
                </a:lnSpc>
              </a:pPr>
              <a:r>
                <a:rPr lang="en-US" sz="1985" b="1">
                  <a:solidFill>
                    <a:srgbClr val="FFFFFF"/>
                  </a:solidFill>
                  <a:latin typeface="Open Sans 1 Bold"/>
                  <a:ea typeface="Open Sans 1 Bold"/>
                  <a:cs typeface="Open Sans 1 Bold"/>
                  <a:sym typeface="Open Sans 1 Bold"/>
                </a:rPr>
                <a:t>Federal</a:t>
              </a:r>
            </a:p>
            <a:p>
              <a:pPr algn="ctr">
                <a:lnSpc>
                  <a:spcPts val="2779"/>
                </a:lnSpc>
                <a:spcBef>
                  <a:spcPct val="0"/>
                </a:spcBef>
              </a:pPr>
              <a:r>
                <a:rPr lang="en-US" sz="1985" b="1">
                  <a:solidFill>
                    <a:srgbClr val="FFFFFF"/>
                  </a:solidFill>
                  <a:latin typeface="Open Sans 1 Bold"/>
                  <a:ea typeface="Open Sans 1 Bold"/>
                  <a:cs typeface="Open Sans 1 Bold"/>
                  <a:sym typeface="Open Sans 1 Bold"/>
                </a:rPr>
                <a:t>Government</a:t>
              </a:r>
            </a:p>
          </p:txBody>
        </p:sp>
        <p:sp>
          <p:nvSpPr>
            <p:cNvPr id="24" name="TextBox 24"/>
            <p:cNvSpPr txBox="1"/>
            <p:nvPr/>
          </p:nvSpPr>
          <p:spPr>
            <a:xfrm>
              <a:off x="0" y="4547842"/>
              <a:ext cx="2153974" cy="429021"/>
            </a:xfrm>
            <a:prstGeom prst="rect">
              <a:avLst/>
            </a:prstGeom>
          </p:spPr>
          <p:txBody>
            <a:bodyPr lIns="0" tIns="0" rIns="0" bIns="0" rtlCol="0" anchor="t">
              <a:spAutoFit/>
            </a:bodyPr>
            <a:lstStyle/>
            <a:p>
              <a:pPr algn="ctr">
                <a:lnSpc>
                  <a:spcPts val="2779"/>
                </a:lnSpc>
                <a:spcBef>
                  <a:spcPct val="0"/>
                </a:spcBef>
              </a:pPr>
              <a:r>
                <a:rPr lang="en-US" sz="1985" b="1">
                  <a:solidFill>
                    <a:srgbClr val="FFFFFF"/>
                  </a:solidFill>
                  <a:latin typeface="Open Sans 1 Bold"/>
                  <a:ea typeface="Open Sans 1 Bold"/>
                  <a:cs typeface="Open Sans 1 Bold"/>
                  <a:sym typeface="Open Sans 1 Bold"/>
                </a:rPr>
                <a:t>States</a:t>
              </a:r>
            </a:p>
          </p:txBody>
        </p:sp>
        <p:sp>
          <p:nvSpPr>
            <p:cNvPr id="25" name="TextBox 25"/>
            <p:cNvSpPr txBox="1"/>
            <p:nvPr/>
          </p:nvSpPr>
          <p:spPr>
            <a:xfrm>
              <a:off x="6280117" y="4281450"/>
              <a:ext cx="2153974" cy="887187"/>
            </a:xfrm>
            <a:prstGeom prst="rect">
              <a:avLst/>
            </a:prstGeom>
          </p:spPr>
          <p:txBody>
            <a:bodyPr lIns="0" tIns="0" rIns="0" bIns="0" rtlCol="0" anchor="t">
              <a:spAutoFit/>
            </a:bodyPr>
            <a:lstStyle/>
            <a:p>
              <a:pPr algn="ctr">
                <a:lnSpc>
                  <a:spcPts val="2779"/>
                </a:lnSpc>
                <a:spcBef>
                  <a:spcPct val="0"/>
                </a:spcBef>
              </a:pPr>
              <a:r>
                <a:rPr lang="en-US" sz="1985" b="1">
                  <a:solidFill>
                    <a:srgbClr val="FFFFFF"/>
                  </a:solidFill>
                  <a:latin typeface="Open Sans 1 Bold"/>
                  <a:ea typeface="Open Sans 1 Bold"/>
                  <a:cs typeface="Open Sans 1 Bold"/>
                  <a:sym typeface="Open Sans 1 Bold"/>
                </a:rPr>
                <a:t>Tribal Nations</a:t>
              </a:r>
            </a:p>
          </p:txBody>
        </p:sp>
      </p:grpSp>
      <p:sp>
        <p:nvSpPr>
          <p:cNvPr id="26" name="Freeform 26"/>
          <p:cNvSpPr/>
          <p:nvPr/>
        </p:nvSpPr>
        <p:spPr>
          <a:xfrm>
            <a:off x="12323511" y="6313060"/>
            <a:ext cx="4354068" cy="4354068"/>
          </a:xfrm>
          <a:custGeom>
            <a:avLst/>
            <a:gdLst/>
            <a:ahLst/>
            <a:cxnLst/>
            <a:rect l="l" t="t" r="r" b="b"/>
            <a:pathLst>
              <a:path w="4354068" h="4354068">
                <a:moveTo>
                  <a:pt x="0" y="0"/>
                </a:moveTo>
                <a:lnTo>
                  <a:pt x="4354068" y="0"/>
                </a:lnTo>
                <a:lnTo>
                  <a:pt x="4354068" y="4354068"/>
                </a:lnTo>
                <a:lnTo>
                  <a:pt x="0" y="4354068"/>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7" name="TextBox 27"/>
          <p:cNvSpPr txBox="1"/>
          <p:nvPr/>
        </p:nvSpPr>
        <p:spPr>
          <a:xfrm>
            <a:off x="1028700" y="9220200"/>
            <a:ext cx="10067753" cy="815208"/>
          </a:xfrm>
          <a:prstGeom prst="rect">
            <a:avLst/>
          </a:prstGeom>
        </p:spPr>
        <p:txBody>
          <a:bodyPr lIns="0" tIns="0" rIns="0" bIns="0" rtlCol="0" anchor="t">
            <a:spAutoFit/>
          </a:bodyPr>
          <a:lstStyle/>
          <a:p>
            <a:pPr algn="l">
              <a:lnSpc>
                <a:spcPts val="3359"/>
              </a:lnSpc>
            </a:pPr>
            <a:r>
              <a:rPr lang="en-US" sz="2399" b="1">
                <a:solidFill>
                  <a:srgbClr val="000000"/>
                </a:solidFill>
                <a:latin typeface="Open Sans 1 Bold"/>
                <a:ea typeface="Open Sans 1 Bold"/>
                <a:cs typeface="Open Sans 1 Bold"/>
                <a:sym typeface="Open Sans 1 Bold"/>
              </a:rPr>
              <a:t>Source</a:t>
            </a:r>
            <a:r>
              <a:rPr lang="en-US" sz="2399">
                <a:solidFill>
                  <a:srgbClr val="000000"/>
                </a:solidFill>
                <a:latin typeface="Open Sans 1"/>
                <a:ea typeface="Open Sans 1"/>
                <a:cs typeface="Open Sans 1"/>
                <a:sym typeface="Open Sans 1"/>
              </a:rPr>
              <a:t>: Tribal Nations and the United States: An Introduction, National Congress of American Indians. https://archive.ncai.org/about-tribes </a:t>
            </a:r>
          </a:p>
        </p:txBody>
      </p:sp>
      <p:sp>
        <p:nvSpPr>
          <p:cNvPr id="28" name="TextBox 28"/>
          <p:cNvSpPr txBox="1"/>
          <p:nvPr/>
        </p:nvSpPr>
        <p:spPr>
          <a:xfrm>
            <a:off x="1028700" y="1181100"/>
            <a:ext cx="12778388" cy="956912"/>
          </a:xfrm>
          <a:prstGeom prst="rect">
            <a:avLst/>
          </a:prstGeom>
        </p:spPr>
        <p:txBody>
          <a:bodyPr lIns="0" tIns="0" rIns="0" bIns="0" rtlCol="0" anchor="t">
            <a:spAutoFit/>
          </a:bodyPr>
          <a:lstStyle/>
          <a:p>
            <a:pPr algn="l">
              <a:lnSpc>
                <a:spcPts val="7299"/>
              </a:lnSpc>
            </a:pPr>
            <a:r>
              <a:rPr lang="en-US" sz="7299" b="1">
                <a:solidFill>
                  <a:srgbClr val="8F3237"/>
                </a:solidFill>
                <a:latin typeface="Open Sans 1 Bold"/>
                <a:ea typeface="Open Sans 1 Bold"/>
                <a:cs typeface="Open Sans 1 Bold"/>
                <a:sym typeface="Open Sans 1 Bold"/>
              </a:rPr>
              <a:t>Tribes are Nations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D935AEF-93FC-24EF-A4F4-00DC5CA8614A}"/>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B4DB7D42-31C0-3024-E000-006557C1E9C6}"/>
              </a:ext>
            </a:extLst>
          </p:cNvPr>
          <p:cNvSpPr/>
          <p:nvPr/>
        </p:nvSpPr>
        <p:spPr>
          <a:xfrm>
            <a:off x="14097000" y="0"/>
            <a:ext cx="4570107" cy="3415117"/>
          </a:xfrm>
          <a:custGeom>
            <a:avLst/>
            <a:gdLst/>
            <a:ahLst/>
            <a:cxnLst/>
            <a:rect l="l" t="t" r="r" b="b"/>
            <a:pathLst>
              <a:path w="4570107" h="3415117">
                <a:moveTo>
                  <a:pt x="0" y="0"/>
                </a:moveTo>
                <a:lnTo>
                  <a:pt x="4570107" y="0"/>
                </a:lnTo>
                <a:lnTo>
                  <a:pt x="4570107" y="3415117"/>
                </a:lnTo>
                <a:lnTo>
                  <a:pt x="0" y="3415117"/>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9" name="TextBox 28">
            <a:extLst>
              <a:ext uri="{FF2B5EF4-FFF2-40B4-BE49-F238E27FC236}">
                <a16:creationId xmlns:a16="http://schemas.microsoft.com/office/drawing/2014/main" id="{610168D8-3820-590C-0B92-D6F6BED970CC}"/>
              </a:ext>
            </a:extLst>
          </p:cNvPr>
          <p:cNvSpPr txBox="1"/>
          <p:nvPr/>
        </p:nvSpPr>
        <p:spPr>
          <a:xfrm>
            <a:off x="2099773" y="2019300"/>
            <a:ext cx="11006627" cy="4708981"/>
          </a:xfrm>
          <a:prstGeom prst="rect">
            <a:avLst/>
          </a:prstGeom>
          <a:noFill/>
        </p:spPr>
        <p:txBody>
          <a:bodyPr wrap="square" rtlCol="0">
            <a:spAutoFit/>
          </a:bodyPr>
          <a:lstStyle/>
          <a:p>
            <a:pPr algn="ctr"/>
            <a:r>
              <a:rPr lang="en-US" sz="6000" dirty="0">
                <a:solidFill>
                  <a:schemeClr val="bg1"/>
                </a:solidFill>
              </a:rPr>
              <a:t>Education is one of the greatest acts of nation-building. </a:t>
            </a:r>
          </a:p>
          <a:p>
            <a:pPr algn="ctr"/>
            <a:r>
              <a:rPr lang="en-US" sz="6000" dirty="0">
                <a:solidFill>
                  <a:schemeClr val="bg1"/>
                </a:solidFill>
              </a:rPr>
              <a:t>Every classroom is an opportunity to strengthen a people, a language, and a future.</a:t>
            </a:r>
          </a:p>
        </p:txBody>
      </p:sp>
      <p:sp>
        <p:nvSpPr>
          <p:cNvPr id="30" name="Freeform 11">
            <a:extLst>
              <a:ext uri="{FF2B5EF4-FFF2-40B4-BE49-F238E27FC236}">
                <a16:creationId xmlns:a16="http://schemas.microsoft.com/office/drawing/2014/main" id="{1D21FA05-5B60-017D-8089-5FF3E02024C7}"/>
              </a:ext>
            </a:extLst>
          </p:cNvPr>
          <p:cNvSpPr/>
          <p:nvPr/>
        </p:nvSpPr>
        <p:spPr>
          <a:xfrm rot="4310265" flipH="1" flipV="1">
            <a:off x="15278081" y="7392789"/>
            <a:ext cx="2977537" cy="2225032"/>
          </a:xfrm>
          <a:custGeom>
            <a:avLst/>
            <a:gdLst/>
            <a:ahLst/>
            <a:cxnLst/>
            <a:rect l="l" t="t" r="r" b="b"/>
            <a:pathLst>
              <a:path w="2977537" h="2225032">
                <a:moveTo>
                  <a:pt x="2977537" y="2225032"/>
                </a:moveTo>
                <a:lnTo>
                  <a:pt x="0" y="2225032"/>
                </a:lnTo>
                <a:lnTo>
                  <a:pt x="0" y="0"/>
                </a:lnTo>
                <a:lnTo>
                  <a:pt x="2977537" y="0"/>
                </a:lnTo>
                <a:lnTo>
                  <a:pt x="2977537" y="2225032"/>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32" name="Group 10">
            <a:extLst>
              <a:ext uri="{FF2B5EF4-FFF2-40B4-BE49-F238E27FC236}">
                <a16:creationId xmlns:a16="http://schemas.microsoft.com/office/drawing/2014/main" id="{D4FFEA3F-D481-C547-36CD-FF3C0D208D67}"/>
              </a:ext>
            </a:extLst>
          </p:cNvPr>
          <p:cNvGrpSpPr/>
          <p:nvPr/>
        </p:nvGrpSpPr>
        <p:grpSpPr>
          <a:xfrm>
            <a:off x="325220" y="8724900"/>
            <a:ext cx="1415182" cy="1352425"/>
            <a:chOff x="0" y="0"/>
            <a:chExt cx="1886910" cy="1803233"/>
          </a:xfrm>
        </p:grpSpPr>
        <p:grpSp>
          <p:nvGrpSpPr>
            <p:cNvPr id="33" name="Group 11">
              <a:extLst>
                <a:ext uri="{FF2B5EF4-FFF2-40B4-BE49-F238E27FC236}">
                  <a16:creationId xmlns:a16="http://schemas.microsoft.com/office/drawing/2014/main" id="{341C4716-597A-87CB-569B-DA38E333E107}"/>
                </a:ext>
              </a:extLst>
            </p:cNvPr>
            <p:cNvGrpSpPr/>
            <p:nvPr/>
          </p:nvGrpSpPr>
          <p:grpSpPr>
            <a:xfrm>
              <a:off x="65868" y="24030"/>
              <a:ext cx="1755174" cy="1755174"/>
              <a:chOff x="0" y="0"/>
              <a:chExt cx="812800" cy="812800"/>
            </a:xfrm>
          </p:grpSpPr>
          <p:sp>
            <p:nvSpPr>
              <p:cNvPr id="35" name="Freeform 12">
                <a:extLst>
                  <a:ext uri="{FF2B5EF4-FFF2-40B4-BE49-F238E27FC236}">
                    <a16:creationId xmlns:a16="http://schemas.microsoft.com/office/drawing/2014/main" id="{DB59081C-96DF-A9F0-D647-BF8338E2D06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TextBox 13">
                <a:extLst>
                  <a:ext uri="{FF2B5EF4-FFF2-40B4-BE49-F238E27FC236}">
                    <a16:creationId xmlns:a16="http://schemas.microsoft.com/office/drawing/2014/main" id="{F3BEC140-D65F-466D-5164-8C7DBBE3D3FA}"/>
                  </a:ext>
                </a:extLst>
              </p:cNvPr>
              <p:cNvSpPr txBox="1"/>
              <p:nvPr/>
            </p:nvSpPr>
            <p:spPr>
              <a:xfrm>
                <a:off x="76200" y="47625"/>
                <a:ext cx="660400" cy="688975"/>
              </a:xfrm>
              <a:prstGeom prst="rect">
                <a:avLst/>
              </a:prstGeom>
            </p:spPr>
            <p:txBody>
              <a:bodyPr lIns="50800" tIns="50800" rIns="50800" bIns="50800" rtlCol="0" anchor="ctr"/>
              <a:lstStyle/>
              <a:p>
                <a:pPr marL="0" marR="0" lvl="0" indent="0" algn="ctr" defTabSz="914400" rtl="0" eaLnBrk="1" fontAlgn="auto" latinLnBrk="0" hangingPunct="1">
                  <a:lnSpc>
                    <a:spcPts val="2143"/>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4" name="Freeform 14">
              <a:extLst>
                <a:ext uri="{FF2B5EF4-FFF2-40B4-BE49-F238E27FC236}">
                  <a16:creationId xmlns:a16="http://schemas.microsoft.com/office/drawing/2014/main" id="{A075D080-BFA2-7AFC-1BA5-32EB4692110C}"/>
                </a:ext>
              </a:extLst>
            </p:cNvPr>
            <p:cNvSpPr/>
            <p:nvPr/>
          </p:nvSpPr>
          <p:spPr>
            <a:xfrm>
              <a:off x="0" y="0"/>
              <a:ext cx="1886910" cy="1803233"/>
            </a:xfrm>
            <a:custGeom>
              <a:avLst/>
              <a:gdLst/>
              <a:ahLst/>
              <a:cxnLst/>
              <a:rect l="l" t="t" r="r" b="b"/>
              <a:pathLst>
                <a:path w="1886910" h="1803233">
                  <a:moveTo>
                    <a:pt x="0" y="0"/>
                  </a:moveTo>
                  <a:lnTo>
                    <a:pt x="1886910" y="0"/>
                  </a:lnTo>
                  <a:lnTo>
                    <a:pt x="1886910" y="1803233"/>
                  </a:lnTo>
                  <a:lnTo>
                    <a:pt x="0" y="1803233"/>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7" name="TextBox 15">
            <a:extLst>
              <a:ext uri="{FF2B5EF4-FFF2-40B4-BE49-F238E27FC236}">
                <a16:creationId xmlns:a16="http://schemas.microsoft.com/office/drawing/2014/main" id="{72B20A15-0741-A4C7-93D5-8F59C88DB07C}"/>
              </a:ext>
            </a:extLst>
          </p:cNvPr>
          <p:cNvSpPr txBox="1"/>
          <p:nvPr/>
        </p:nvSpPr>
        <p:spPr>
          <a:xfrm>
            <a:off x="1856564" y="8922830"/>
            <a:ext cx="4194030" cy="889508"/>
          </a:xfrm>
          <a:prstGeom prst="rect">
            <a:avLst/>
          </a:prstGeom>
        </p:spPr>
        <p:txBody>
          <a:bodyPr lIns="0" tIns="0" rIns="0" bIns="0" rtlCol="0" anchor="t">
            <a:spAutoFit/>
          </a:bodyPr>
          <a:lstStyle/>
          <a:p>
            <a:pPr marL="0" marR="0" lvl="0" indent="0" algn="l" defTabSz="914400" rtl="0" eaLnBrk="1" fontAlgn="auto" latinLnBrk="0" hangingPunct="1">
              <a:lnSpc>
                <a:spcPts val="3556"/>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Open Sans 1 Bold"/>
                <a:ea typeface="Open Sans 1 Bold"/>
                <a:cs typeface="Open Sans 1 Bold"/>
                <a:sym typeface="Open Sans 1 Bold"/>
              </a:rPr>
              <a:t>National Indian Education Association</a:t>
            </a:r>
          </a:p>
        </p:txBody>
      </p:sp>
    </p:spTree>
    <p:extLst>
      <p:ext uri="{BB962C8B-B14F-4D97-AF65-F5344CB8AC3E}">
        <p14:creationId xmlns:p14="http://schemas.microsoft.com/office/powerpoint/2010/main" val="2840649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85128" y="5648716"/>
            <a:ext cx="12253344" cy="12253344"/>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D2A2C">
                <a:alpha val="4706"/>
              </a:srgbClr>
            </a:solidFill>
          </p:spPr>
          <p:txBody>
            <a:bodyPr/>
            <a:lstStyle/>
            <a:p>
              <a:endParaRPr lang="en-US"/>
            </a:p>
          </p:txBody>
        </p:sp>
        <p:sp>
          <p:nvSpPr>
            <p:cNvPr id="4" name="TextBox 4"/>
            <p:cNvSpPr txBox="1"/>
            <p:nvPr/>
          </p:nvSpPr>
          <p:spPr>
            <a:xfrm>
              <a:off x="76200" y="9525"/>
              <a:ext cx="660400" cy="727075"/>
            </a:xfrm>
            <a:prstGeom prst="rect">
              <a:avLst/>
            </a:prstGeom>
          </p:spPr>
          <p:txBody>
            <a:bodyPr lIns="50800" tIns="50800" rIns="50800" bIns="50800" rtlCol="0" anchor="ctr"/>
            <a:lstStyle/>
            <a:p>
              <a:pPr algn="ctr">
                <a:lnSpc>
                  <a:spcPts val="3044"/>
                </a:lnSpc>
              </a:pPr>
              <a:endParaRPr/>
            </a:p>
          </p:txBody>
        </p:sp>
      </p:grpSp>
      <p:grpSp>
        <p:nvGrpSpPr>
          <p:cNvPr id="5" name="Group 5"/>
          <p:cNvGrpSpPr/>
          <p:nvPr/>
        </p:nvGrpSpPr>
        <p:grpSpPr>
          <a:xfrm>
            <a:off x="-30392" y="3923834"/>
            <a:ext cx="8207400" cy="514645"/>
            <a:chOff x="0" y="0"/>
            <a:chExt cx="2161620" cy="135544"/>
          </a:xfrm>
        </p:grpSpPr>
        <p:sp>
          <p:nvSpPr>
            <p:cNvPr id="6" name="Freeform 6"/>
            <p:cNvSpPr/>
            <p:nvPr/>
          </p:nvSpPr>
          <p:spPr>
            <a:xfrm>
              <a:off x="0" y="0"/>
              <a:ext cx="2161620" cy="135544"/>
            </a:xfrm>
            <a:custGeom>
              <a:avLst/>
              <a:gdLst/>
              <a:ahLst/>
              <a:cxnLst/>
              <a:rect l="l" t="t" r="r" b="b"/>
              <a:pathLst>
                <a:path w="2161620" h="135544">
                  <a:moveTo>
                    <a:pt x="0" y="0"/>
                  </a:moveTo>
                  <a:lnTo>
                    <a:pt x="2161620" y="0"/>
                  </a:lnTo>
                  <a:lnTo>
                    <a:pt x="2161620" y="135544"/>
                  </a:lnTo>
                  <a:lnTo>
                    <a:pt x="0" y="135544"/>
                  </a:lnTo>
                  <a:close/>
                </a:path>
              </a:pathLst>
            </a:custGeom>
            <a:solidFill>
              <a:srgbClr val="63B1BC"/>
            </a:solidFill>
          </p:spPr>
          <p:txBody>
            <a:bodyPr/>
            <a:lstStyle/>
            <a:p>
              <a:endParaRPr lang="en-US"/>
            </a:p>
          </p:txBody>
        </p:sp>
        <p:sp>
          <p:nvSpPr>
            <p:cNvPr id="7" name="TextBox 7"/>
            <p:cNvSpPr txBox="1"/>
            <p:nvPr/>
          </p:nvSpPr>
          <p:spPr>
            <a:xfrm>
              <a:off x="0" y="-66675"/>
              <a:ext cx="2161620" cy="202219"/>
            </a:xfrm>
            <a:prstGeom prst="rect">
              <a:avLst/>
            </a:prstGeom>
          </p:spPr>
          <p:txBody>
            <a:bodyPr lIns="50800" tIns="50800" rIns="50800" bIns="50800" rtlCol="0" anchor="ctr"/>
            <a:lstStyle/>
            <a:p>
              <a:pPr algn="ctr">
                <a:lnSpc>
                  <a:spcPts val="3044"/>
                </a:lnSpc>
              </a:pPr>
              <a:endParaRPr/>
            </a:p>
          </p:txBody>
        </p:sp>
      </p:grpSp>
      <p:grpSp>
        <p:nvGrpSpPr>
          <p:cNvPr id="8" name="Group 8"/>
          <p:cNvGrpSpPr/>
          <p:nvPr/>
        </p:nvGrpSpPr>
        <p:grpSpPr>
          <a:xfrm>
            <a:off x="10080600" y="3592606"/>
            <a:ext cx="8207400" cy="514645"/>
            <a:chOff x="0" y="0"/>
            <a:chExt cx="2161620" cy="135544"/>
          </a:xfrm>
        </p:grpSpPr>
        <p:sp>
          <p:nvSpPr>
            <p:cNvPr id="9" name="Freeform 9"/>
            <p:cNvSpPr/>
            <p:nvPr/>
          </p:nvSpPr>
          <p:spPr>
            <a:xfrm>
              <a:off x="0" y="0"/>
              <a:ext cx="2161620" cy="135544"/>
            </a:xfrm>
            <a:custGeom>
              <a:avLst/>
              <a:gdLst/>
              <a:ahLst/>
              <a:cxnLst/>
              <a:rect l="l" t="t" r="r" b="b"/>
              <a:pathLst>
                <a:path w="2161620" h="135544">
                  <a:moveTo>
                    <a:pt x="0" y="0"/>
                  </a:moveTo>
                  <a:lnTo>
                    <a:pt x="2161620" y="0"/>
                  </a:lnTo>
                  <a:lnTo>
                    <a:pt x="2161620" y="135544"/>
                  </a:lnTo>
                  <a:lnTo>
                    <a:pt x="0" y="135544"/>
                  </a:lnTo>
                  <a:close/>
                </a:path>
              </a:pathLst>
            </a:custGeom>
            <a:solidFill>
              <a:srgbClr val="63B1BC"/>
            </a:solidFill>
          </p:spPr>
          <p:txBody>
            <a:bodyPr/>
            <a:lstStyle/>
            <a:p>
              <a:endParaRPr lang="en-US"/>
            </a:p>
          </p:txBody>
        </p:sp>
        <p:sp>
          <p:nvSpPr>
            <p:cNvPr id="10" name="TextBox 10"/>
            <p:cNvSpPr txBox="1"/>
            <p:nvPr/>
          </p:nvSpPr>
          <p:spPr>
            <a:xfrm>
              <a:off x="0" y="-66675"/>
              <a:ext cx="2161620" cy="202219"/>
            </a:xfrm>
            <a:prstGeom prst="rect">
              <a:avLst/>
            </a:prstGeom>
          </p:spPr>
          <p:txBody>
            <a:bodyPr lIns="50800" tIns="50800" rIns="50800" bIns="50800" rtlCol="0" anchor="ctr"/>
            <a:lstStyle/>
            <a:p>
              <a:pPr algn="ctr">
                <a:lnSpc>
                  <a:spcPts val="3044"/>
                </a:lnSpc>
              </a:pPr>
              <a:endParaRPr/>
            </a:p>
          </p:txBody>
        </p:sp>
      </p:grpSp>
      <p:sp>
        <p:nvSpPr>
          <p:cNvPr id="11" name="Freeform 11"/>
          <p:cNvSpPr/>
          <p:nvPr/>
        </p:nvSpPr>
        <p:spPr>
          <a:xfrm flipV="1">
            <a:off x="12898031" y="-323223"/>
            <a:ext cx="5389969" cy="3867303"/>
          </a:xfrm>
          <a:custGeom>
            <a:avLst/>
            <a:gdLst/>
            <a:ahLst/>
            <a:cxnLst/>
            <a:rect l="l" t="t" r="r" b="b"/>
            <a:pathLst>
              <a:path w="5389969" h="3867303">
                <a:moveTo>
                  <a:pt x="0" y="3867302"/>
                </a:moveTo>
                <a:lnTo>
                  <a:pt x="5389969" y="3867302"/>
                </a:lnTo>
                <a:lnTo>
                  <a:pt x="5389969" y="0"/>
                </a:lnTo>
                <a:lnTo>
                  <a:pt x="0" y="0"/>
                </a:lnTo>
                <a:lnTo>
                  <a:pt x="0" y="3867302"/>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12" name="TextBox 12"/>
          <p:cNvSpPr txBox="1"/>
          <p:nvPr/>
        </p:nvSpPr>
        <p:spPr>
          <a:xfrm>
            <a:off x="658470" y="312167"/>
            <a:ext cx="12239561" cy="1171550"/>
          </a:xfrm>
          <a:prstGeom prst="rect">
            <a:avLst/>
          </a:prstGeom>
        </p:spPr>
        <p:txBody>
          <a:bodyPr lIns="0" tIns="0" rIns="0" bIns="0" rtlCol="0" anchor="t">
            <a:spAutoFit/>
          </a:bodyPr>
          <a:lstStyle/>
          <a:p>
            <a:pPr algn="l">
              <a:lnSpc>
                <a:spcPts val="8625"/>
              </a:lnSpc>
            </a:pPr>
            <a:r>
              <a:rPr lang="en-US" sz="7500" b="1" spc="-187">
                <a:solidFill>
                  <a:srgbClr val="CD7925"/>
                </a:solidFill>
                <a:latin typeface="Poppins Ultra-Bold"/>
                <a:ea typeface="Poppins Ultra-Bold"/>
                <a:cs typeface="Poppins Ultra-Bold"/>
                <a:sym typeface="Poppins Ultra-Bold"/>
              </a:rPr>
              <a:t>Policy  &amp; Advocacy Work</a:t>
            </a:r>
          </a:p>
        </p:txBody>
      </p:sp>
      <p:sp>
        <p:nvSpPr>
          <p:cNvPr id="13" name="TextBox 13"/>
          <p:cNvSpPr txBox="1"/>
          <p:nvPr/>
        </p:nvSpPr>
        <p:spPr>
          <a:xfrm>
            <a:off x="152401" y="1562803"/>
            <a:ext cx="13030200" cy="2180084"/>
          </a:xfrm>
          <a:prstGeom prst="rect">
            <a:avLst/>
          </a:prstGeom>
        </p:spPr>
        <p:txBody>
          <a:bodyPr wrap="square" lIns="0" tIns="0" rIns="0" bIns="0" rtlCol="0" anchor="t">
            <a:spAutoFit/>
          </a:bodyPr>
          <a:lstStyle/>
          <a:p>
            <a:pPr marL="457200" algn="l">
              <a:lnSpc>
                <a:spcPts val="3440"/>
              </a:lnSpc>
            </a:pPr>
            <a:r>
              <a:rPr lang="en-US" sz="3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Inter"/>
              </a:rPr>
              <a:t>NIEA is committed to advocating for policies that support Native students’ academic success and respect tribal sovereignty. This section will cover our efforts to monitor and respond to federal actions, highlight key legislative priorities, and emphasize the importance of culturally relevant education. </a:t>
            </a:r>
          </a:p>
        </p:txBody>
      </p:sp>
      <p:sp>
        <p:nvSpPr>
          <p:cNvPr id="14" name="TextBox 14"/>
          <p:cNvSpPr txBox="1"/>
          <p:nvPr/>
        </p:nvSpPr>
        <p:spPr>
          <a:xfrm>
            <a:off x="10210523" y="4284276"/>
            <a:ext cx="8077477" cy="6300636"/>
          </a:xfrm>
          <a:prstGeom prst="rect">
            <a:avLst/>
          </a:prstGeom>
        </p:spPr>
        <p:txBody>
          <a:bodyPr wrap="square" lIns="0" tIns="0" rIns="0" bIns="0" rtlCol="0" anchor="t">
            <a:spAutoFit/>
          </a:bodyPr>
          <a:lstStyle/>
          <a:p>
            <a:pPr algn="l">
              <a:lnSpc>
                <a:spcPts val="3117"/>
              </a:lnSpc>
            </a:pPr>
            <a:r>
              <a:rPr lang="en-US" sz="30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Inter"/>
              </a:rPr>
              <a:t>At the federal level, NIEA works directly with key departments and agencies, including:</a:t>
            </a:r>
          </a:p>
          <a:p>
            <a:pPr marL="434534" lvl="1" indent="-217267" algn="l">
              <a:lnSpc>
                <a:spcPts val="3117"/>
              </a:lnSpc>
              <a:buFont typeface="Arial"/>
              <a:buChar char="•"/>
            </a:pPr>
            <a:r>
              <a:rPr lang="en-US" sz="30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Inter Bold"/>
              </a:rPr>
              <a:t>U.S. Department of Education:</a:t>
            </a:r>
            <a:r>
              <a:rPr lang="en-US" sz="30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Inter"/>
              </a:rPr>
              <a:t> Engaging in policy development and monitoring funding streams like Title VI and Johnson-O’Malley programs.</a:t>
            </a:r>
          </a:p>
          <a:p>
            <a:pPr marL="434534" lvl="1" indent="-217267" algn="l">
              <a:lnSpc>
                <a:spcPts val="3117"/>
              </a:lnSpc>
              <a:buFont typeface="Arial"/>
              <a:buChar char="•"/>
            </a:pPr>
            <a:r>
              <a:rPr lang="en-US" sz="30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Inter Bold"/>
              </a:rPr>
              <a:t>Bureau of Indian Education (BIE):</a:t>
            </a:r>
            <a:r>
              <a:rPr lang="en-US" sz="30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Inter"/>
              </a:rPr>
              <a:t> Collaborating on improvements for BIE schools and ensuring federal funding supports Native students.</a:t>
            </a:r>
          </a:p>
          <a:p>
            <a:pPr marL="434534" lvl="1" indent="-217267" algn="l">
              <a:lnSpc>
                <a:spcPts val="3117"/>
              </a:lnSpc>
              <a:buFont typeface="Arial"/>
              <a:buChar char="•"/>
            </a:pPr>
            <a:r>
              <a:rPr lang="en-US" sz="30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Inter Bold"/>
              </a:rPr>
              <a:t>U.S. Congress &amp; Senate:</a:t>
            </a:r>
            <a:r>
              <a:rPr lang="en-US" sz="30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Inter"/>
              </a:rPr>
              <a:t> Building relationships with lawmakers to push for funding increases and legislative protections for Native students and educators.</a:t>
            </a:r>
          </a:p>
          <a:p>
            <a:pPr algn="l">
              <a:lnSpc>
                <a:spcPts val="2817"/>
              </a:lnSpc>
            </a:pPr>
            <a:endParaRPr lang="en-US" sz="2012" dirty="0">
              <a:solidFill>
                <a:srgbClr val="000000"/>
              </a:solidFill>
              <a:latin typeface="Inter"/>
              <a:ea typeface="Inter"/>
              <a:cs typeface="Inter"/>
              <a:sym typeface="Inter"/>
            </a:endParaRPr>
          </a:p>
        </p:txBody>
      </p:sp>
      <p:sp>
        <p:nvSpPr>
          <p:cNvPr id="15" name="TextBox 15"/>
          <p:cNvSpPr txBox="1"/>
          <p:nvPr/>
        </p:nvSpPr>
        <p:spPr>
          <a:xfrm>
            <a:off x="907326" y="3889494"/>
            <a:ext cx="5501999" cy="635000"/>
          </a:xfrm>
          <a:prstGeom prst="rect">
            <a:avLst/>
          </a:prstGeom>
        </p:spPr>
        <p:txBody>
          <a:bodyPr lIns="0" tIns="0" rIns="0" bIns="0" rtlCol="0" anchor="t">
            <a:spAutoFit/>
          </a:bodyPr>
          <a:lstStyle/>
          <a:p>
            <a:pPr algn="l">
              <a:lnSpc>
                <a:spcPts val="4900"/>
              </a:lnSpc>
            </a:pPr>
            <a:r>
              <a:rPr lang="en-US" sz="3500" b="1" spc="77" dirty="0">
                <a:solidFill>
                  <a:srgbClr val="FFFFFF"/>
                </a:solidFill>
                <a:latin typeface="Poppins Ultra-Bold"/>
                <a:ea typeface="Poppins Ultra-Bold"/>
                <a:cs typeface="Poppins Ultra-Bold"/>
                <a:sym typeface="Poppins Ultra-Bold"/>
              </a:rPr>
              <a:t>OUR POLICY PRIORITIES</a:t>
            </a:r>
          </a:p>
        </p:txBody>
      </p:sp>
      <p:sp>
        <p:nvSpPr>
          <p:cNvPr id="16" name="TextBox 16"/>
          <p:cNvSpPr txBox="1"/>
          <p:nvPr/>
        </p:nvSpPr>
        <p:spPr>
          <a:xfrm>
            <a:off x="10656969" y="3438697"/>
            <a:ext cx="4361269" cy="717080"/>
          </a:xfrm>
          <a:prstGeom prst="rect">
            <a:avLst/>
          </a:prstGeom>
        </p:spPr>
        <p:txBody>
          <a:bodyPr lIns="0" tIns="0" rIns="0" bIns="0" rtlCol="0" anchor="t">
            <a:spAutoFit/>
          </a:bodyPr>
          <a:lstStyle/>
          <a:p>
            <a:pPr algn="l">
              <a:lnSpc>
                <a:spcPts val="5624"/>
              </a:lnSpc>
            </a:pPr>
            <a:r>
              <a:rPr lang="en-US" sz="4017" b="1" spc="88" dirty="0">
                <a:solidFill>
                  <a:srgbClr val="FFFFFF"/>
                </a:solidFill>
                <a:latin typeface="Poppins Ultra-Bold"/>
                <a:ea typeface="Poppins Ultra-Bold"/>
                <a:cs typeface="Poppins Ultra-Bold"/>
                <a:sym typeface="Poppins Ultra-Bold"/>
              </a:rPr>
              <a:t>FEDERAL LEVEL</a:t>
            </a:r>
          </a:p>
        </p:txBody>
      </p:sp>
      <p:sp>
        <p:nvSpPr>
          <p:cNvPr id="21" name="TextBox 21"/>
          <p:cNvSpPr txBox="1"/>
          <p:nvPr/>
        </p:nvSpPr>
        <p:spPr>
          <a:xfrm>
            <a:off x="228601" y="4819769"/>
            <a:ext cx="9372600" cy="5386090"/>
          </a:xfrm>
          <a:prstGeom prst="rect">
            <a:avLst/>
          </a:prstGeom>
        </p:spPr>
        <p:txBody>
          <a:bodyPr wrap="square" lIns="0" tIns="0" rIns="0" bIns="0" rtlCol="0" anchor="t">
            <a:spAutoFit/>
          </a:bodyPr>
          <a:lstStyle/>
          <a:p>
            <a:pPr algn="l">
              <a:lnSpc>
                <a:spcPts val="3514"/>
              </a:lnSpc>
              <a:spcBef>
                <a:spcPct val="0"/>
              </a:spcBef>
            </a:pPr>
            <a:r>
              <a:rPr lang="en-US" sz="3000" b="1" spc="44"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Bold"/>
              </a:rPr>
              <a:t>Federal Policy &amp; Legislative Priorities – </a:t>
            </a:r>
            <a:r>
              <a:rPr lang="en-US" sz="3000" spc="44"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Advocating for policies and funding that directly impact Native education.</a:t>
            </a:r>
          </a:p>
          <a:p>
            <a:pPr algn="l">
              <a:lnSpc>
                <a:spcPts val="3514"/>
              </a:lnSpc>
              <a:spcBef>
                <a:spcPct val="0"/>
              </a:spcBef>
            </a:pPr>
            <a:r>
              <a:rPr lang="en-US" sz="3000" b="1" spc="44"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Bold"/>
              </a:rPr>
              <a:t>Tribal Sovereignty in Education – </a:t>
            </a:r>
            <a:r>
              <a:rPr lang="en-US" sz="3000" spc="44"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Strengthening tribal control over education systems to reflect Native values and traditions.</a:t>
            </a:r>
          </a:p>
          <a:p>
            <a:pPr algn="l">
              <a:lnSpc>
                <a:spcPts val="3514"/>
              </a:lnSpc>
              <a:spcBef>
                <a:spcPct val="0"/>
              </a:spcBef>
            </a:pPr>
            <a:r>
              <a:rPr lang="en-US" sz="3000" b="1" spc="44"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Bold"/>
              </a:rPr>
              <a:t>Monitoring Federal Policy &amp; Administration Updates –</a:t>
            </a:r>
            <a:r>
              <a:rPr lang="en-US" sz="3000" b="1" spc="44"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Medium"/>
              </a:rPr>
              <a:t> </a:t>
            </a:r>
            <a:r>
              <a:rPr lang="en-US" sz="3000" spc="44"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Poppins"/>
              </a:rPr>
              <a:t>Tracking key executive orders, legislative changes, and federal agency actions that impact Native education, while advocating for policies that uphold tribal sovereignty and support Native students.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1375699" y="2613110"/>
            <a:ext cx="8541511" cy="514645"/>
            <a:chOff x="0" y="0"/>
            <a:chExt cx="2249616" cy="135544"/>
          </a:xfrm>
        </p:grpSpPr>
        <p:sp>
          <p:nvSpPr>
            <p:cNvPr id="6" name="Freeform 6"/>
            <p:cNvSpPr/>
            <p:nvPr/>
          </p:nvSpPr>
          <p:spPr>
            <a:xfrm>
              <a:off x="0" y="0"/>
              <a:ext cx="2249616" cy="135544"/>
            </a:xfrm>
            <a:custGeom>
              <a:avLst/>
              <a:gdLst/>
              <a:ahLst/>
              <a:cxnLst/>
              <a:rect l="l" t="t" r="r" b="b"/>
              <a:pathLst>
                <a:path w="2249616" h="135544">
                  <a:moveTo>
                    <a:pt x="0" y="0"/>
                  </a:moveTo>
                  <a:lnTo>
                    <a:pt x="2249616" y="0"/>
                  </a:lnTo>
                  <a:lnTo>
                    <a:pt x="2249616" y="135544"/>
                  </a:lnTo>
                  <a:lnTo>
                    <a:pt x="0" y="135544"/>
                  </a:lnTo>
                  <a:close/>
                </a:path>
              </a:pathLst>
            </a:custGeom>
            <a:solidFill>
              <a:srgbClr val="BA0C2F"/>
            </a:solidFill>
          </p:spPr>
          <p:txBody>
            <a:bodyPr/>
            <a:lstStyle/>
            <a:p>
              <a:endParaRPr lang="en-US"/>
            </a:p>
          </p:txBody>
        </p:sp>
        <p:sp>
          <p:nvSpPr>
            <p:cNvPr id="7" name="TextBox 7"/>
            <p:cNvSpPr txBox="1"/>
            <p:nvPr/>
          </p:nvSpPr>
          <p:spPr>
            <a:xfrm>
              <a:off x="0" y="-66675"/>
              <a:ext cx="2249616" cy="202219"/>
            </a:xfrm>
            <a:prstGeom prst="rect">
              <a:avLst/>
            </a:prstGeom>
          </p:spPr>
          <p:txBody>
            <a:bodyPr lIns="50800" tIns="50800" rIns="50800" bIns="50800" rtlCol="0" anchor="ctr"/>
            <a:lstStyle/>
            <a:p>
              <a:pPr algn="ctr">
                <a:lnSpc>
                  <a:spcPts val="3044"/>
                </a:lnSpc>
              </a:pPr>
              <a:endParaRPr/>
            </a:p>
          </p:txBody>
        </p:sp>
      </p:grpSp>
      <p:grpSp>
        <p:nvGrpSpPr>
          <p:cNvPr id="8" name="Group 8"/>
          <p:cNvGrpSpPr/>
          <p:nvPr/>
        </p:nvGrpSpPr>
        <p:grpSpPr>
          <a:xfrm>
            <a:off x="9434194" y="2022534"/>
            <a:ext cx="8583275" cy="514645"/>
            <a:chOff x="0" y="0"/>
            <a:chExt cx="2260616" cy="135544"/>
          </a:xfrm>
        </p:grpSpPr>
        <p:sp>
          <p:nvSpPr>
            <p:cNvPr id="9" name="Freeform 9"/>
            <p:cNvSpPr/>
            <p:nvPr/>
          </p:nvSpPr>
          <p:spPr>
            <a:xfrm>
              <a:off x="0" y="0"/>
              <a:ext cx="2260616" cy="135544"/>
            </a:xfrm>
            <a:custGeom>
              <a:avLst/>
              <a:gdLst/>
              <a:ahLst/>
              <a:cxnLst/>
              <a:rect l="l" t="t" r="r" b="b"/>
              <a:pathLst>
                <a:path w="2260616" h="135544">
                  <a:moveTo>
                    <a:pt x="0" y="0"/>
                  </a:moveTo>
                  <a:lnTo>
                    <a:pt x="2260616" y="0"/>
                  </a:lnTo>
                  <a:lnTo>
                    <a:pt x="2260616" y="135544"/>
                  </a:lnTo>
                  <a:lnTo>
                    <a:pt x="0" y="135544"/>
                  </a:lnTo>
                  <a:close/>
                </a:path>
              </a:pathLst>
            </a:custGeom>
            <a:solidFill>
              <a:srgbClr val="BA0C2F"/>
            </a:solidFill>
          </p:spPr>
          <p:txBody>
            <a:bodyPr/>
            <a:lstStyle/>
            <a:p>
              <a:endParaRPr lang="en-US"/>
            </a:p>
          </p:txBody>
        </p:sp>
        <p:sp>
          <p:nvSpPr>
            <p:cNvPr id="10" name="TextBox 10"/>
            <p:cNvSpPr txBox="1"/>
            <p:nvPr/>
          </p:nvSpPr>
          <p:spPr>
            <a:xfrm>
              <a:off x="0" y="-66675"/>
              <a:ext cx="2260616" cy="202219"/>
            </a:xfrm>
            <a:prstGeom prst="rect">
              <a:avLst/>
            </a:prstGeom>
          </p:spPr>
          <p:txBody>
            <a:bodyPr lIns="50800" tIns="50800" rIns="50800" bIns="50800" rtlCol="0" anchor="ctr"/>
            <a:lstStyle/>
            <a:p>
              <a:pPr algn="ctr">
                <a:lnSpc>
                  <a:spcPts val="3044"/>
                </a:lnSpc>
              </a:pPr>
              <a:endParaRPr/>
            </a:p>
          </p:txBody>
        </p:sp>
      </p:grpSp>
      <p:sp>
        <p:nvSpPr>
          <p:cNvPr id="11" name="Freeform 11"/>
          <p:cNvSpPr/>
          <p:nvPr/>
        </p:nvSpPr>
        <p:spPr>
          <a:xfrm rot="5400000">
            <a:off x="14844375" y="6916724"/>
            <a:ext cx="2328395" cy="4565480"/>
          </a:xfrm>
          <a:custGeom>
            <a:avLst/>
            <a:gdLst/>
            <a:ahLst/>
            <a:cxnLst/>
            <a:rect l="l" t="t" r="r" b="b"/>
            <a:pathLst>
              <a:path w="2328395" h="4565480">
                <a:moveTo>
                  <a:pt x="0" y="0"/>
                </a:moveTo>
                <a:lnTo>
                  <a:pt x="2328395" y="0"/>
                </a:lnTo>
                <a:lnTo>
                  <a:pt x="2328395" y="4565480"/>
                </a:lnTo>
                <a:lnTo>
                  <a:pt x="0" y="456548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dirty="0"/>
          </a:p>
        </p:txBody>
      </p:sp>
      <p:sp>
        <p:nvSpPr>
          <p:cNvPr id="12" name="Freeform 12"/>
          <p:cNvSpPr/>
          <p:nvPr/>
        </p:nvSpPr>
        <p:spPr>
          <a:xfrm>
            <a:off x="15876844" y="-1727723"/>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3" name="TextBox 13"/>
          <p:cNvSpPr txBox="1"/>
          <p:nvPr/>
        </p:nvSpPr>
        <p:spPr>
          <a:xfrm>
            <a:off x="2867371" y="151421"/>
            <a:ext cx="6276630" cy="2513509"/>
          </a:xfrm>
          <a:prstGeom prst="rect">
            <a:avLst/>
          </a:prstGeom>
        </p:spPr>
        <p:txBody>
          <a:bodyPr wrap="square" lIns="0" tIns="0" rIns="0" bIns="0" rtlCol="0" anchor="t">
            <a:spAutoFit/>
          </a:bodyPr>
          <a:lstStyle/>
          <a:p>
            <a:pPr algn="l">
              <a:lnSpc>
                <a:spcPts val="9817"/>
              </a:lnSpc>
            </a:pPr>
            <a:r>
              <a:rPr lang="en-US" sz="8537" b="1" spc="-213" dirty="0">
                <a:solidFill>
                  <a:srgbClr val="63B1BC"/>
                </a:solidFill>
                <a:latin typeface="Poppins Ultra-Bold"/>
                <a:ea typeface="Poppins Ultra-Bold"/>
                <a:cs typeface="Poppins Ultra-Bold"/>
                <a:sym typeface="Poppins Ultra-Bold"/>
              </a:rPr>
              <a:t>State &amp; Tribal</a:t>
            </a:r>
          </a:p>
          <a:p>
            <a:pPr algn="l">
              <a:lnSpc>
                <a:spcPts val="9817"/>
              </a:lnSpc>
            </a:pPr>
            <a:r>
              <a:rPr lang="en-US" sz="8537" b="1" spc="-213" dirty="0">
                <a:solidFill>
                  <a:srgbClr val="63B1BC"/>
                </a:solidFill>
                <a:latin typeface="Poppins Ultra-Bold"/>
                <a:ea typeface="Poppins Ultra-Bold"/>
                <a:cs typeface="Poppins Ultra-Bold"/>
                <a:sym typeface="Poppins Ultra-Bold"/>
              </a:rPr>
              <a:t> Policy Work</a:t>
            </a:r>
          </a:p>
        </p:txBody>
      </p:sp>
      <p:sp>
        <p:nvSpPr>
          <p:cNvPr id="14" name="TextBox 14"/>
          <p:cNvSpPr txBox="1"/>
          <p:nvPr/>
        </p:nvSpPr>
        <p:spPr>
          <a:xfrm>
            <a:off x="232843" y="3330190"/>
            <a:ext cx="8389133" cy="5111143"/>
          </a:xfrm>
          <a:prstGeom prst="rect">
            <a:avLst/>
          </a:prstGeom>
        </p:spPr>
        <p:txBody>
          <a:bodyPr wrap="square" lIns="0" tIns="0" rIns="0" bIns="0" rtlCol="0" anchor="t">
            <a:spAutoFit/>
          </a:bodyPr>
          <a:lstStyle/>
          <a:p>
            <a:pPr algn="l">
              <a:lnSpc>
                <a:spcPts val="3759"/>
              </a:lnSpc>
            </a:pPr>
            <a:r>
              <a:rPr lang="en-US" sz="4400" dirty="0">
                <a:solidFill>
                  <a:srgbClr val="000000"/>
                </a:solidFill>
                <a:ea typeface="Inter"/>
                <a:cs typeface="Inter"/>
                <a:sym typeface="Inter"/>
              </a:rPr>
              <a:t>NIEA also works with state-level departments of education to ensure that Native education priorities are embedded in state policies. This includes advocating for:</a:t>
            </a:r>
            <a:endParaRPr lang="en-US" sz="4000" dirty="0">
              <a:solidFill>
                <a:srgbClr val="000000"/>
              </a:solidFill>
              <a:latin typeface="Inter"/>
              <a:ea typeface="Inter"/>
              <a:cs typeface="Inter"/>
              <a:sym typeface="Inter"/>
            </a:endParaRPr>
          </a:p>
          <a:p>
            <a:pPr marL="410209" lvl="1" indent="-205105" algn="l">
              <a:lnSpc>
                <a:spcPct val="150000"/>
              </a:lnSpc>
              <a:buFont typeface="Arial"/>
              <a:buChar char="•"/>
            </a:pPr>
            <a:r>
              <a:rPr lang="en-US" sz="4000" b="1" dirty="0"/>
              <a:t>Build State Leadership</a:t>
            </a:r>
          </a:p>
          <a:p>
            <a:pPr marL="410209" lvl="1" indent="-205105" algn="l">
              <a:lnSpc>
                <a:spcPct val="150000"/>
              </a:lnSpc>
              <a:buFont typeface="Arial"/>
              <a:buChar char="•"/>
            </a:pPr>
            <a:r>
              <a:rPr lang="en-US" sz="4000" b="1" dirty="0"/>
              <a:t>Influence State Policy</a:t>
            </a:r>
            <a:r>
              <a:rPr lang="en-US" sz="4000" dirty="0"/>
              <a:t> </a:t>
            </a:r>
          </a:p>
          <a:p>
            <a:pPr marL="410209" lvl="1" indent="-205105" algn="l">
              <a:lnSpc>
                <a:spcPct val="150000"/>
              </a:lnSpc>
              <a:buFont typeface="Arial"/>
              <a:buChar char="•"/>
            </a:pPr>
            <a:r>
              <a:rPr lang="en-US" sz="4000" b="1" dirty="0"/>
              <a:t>Expand Native Education Funding</a:t>
            </a:r>
            <a:endParaRPr lang="en-US" sz="4000" dirty="0">
              <a:solidFill>
                <a:srgbClr val="000000"/>
              </a:solidFill>
              <a:latin typeface="Inter"/>
              <a:ea typeface="Inter"/>
              <a:cs typeface="Inter"/>
              <a:sym typeface="Inter"/>
            </a:endParaRPr>
          </a:p>
        </p:txBody>
      </p:sp>
      <p:sp>
        <p:nvSpPr>
          <p:cNvPr id="15" name="TextBox 15"/>
          <p:cNvSpPr txBox="1"/>
          <p:nvPr/>
        </p:nvSpPr>
        <p:spPr>
          <a:xfrm>
            <a:off x="1150619" y="2438388"/>
            <a:ext cx="5501999" cy="717080"/>
          </a:xfrm>
          <a:prstGeom prst="rect">
            <a:avLst/>
          </a:prstGeom>
        </p:spPr>
        <p:txBody>
          <a:bodyPr lIns="0" tIns="0" rIns="0" bIns="0" rtlCol="0" anchor="t">
            <a:spAutoFit/>
          </a:bodyPr>
          <a:lstStyle/>
          <a:p>
            <a:pPr algn="l">
              <a:lnSpc>
                <a:spcPts val="5624"/>
              </a:lnSpc>
            </a:pPr>
            <a:r>
              <a:rPr lang="en-US" sz="4017" b="1" spc="88" dirty="0">
                <a:solidFill>
                  <a:srgbClr val="FFFFFF"/>
                </a:solidFill>
                <a:latin typeface="Poppins Ultra-Bold"/>
                <a:ea typeface="Poppins Ultra-Bold"/>
                <a:cs typeface="Poppins Ultra-Bold"/>
                <a:sym typeface="Poppins Ultra-Bold"/>
              </a:rPr>
              <a:t>STATE LEVEL</a:t>
            </a:r>
          </a:p>
        </p:txBody>
      </p:sp>
      <p:sp>
        <p:nvSpPr>
          <p:cNvPr id="16" name="TextBox 16"/>
          <p:cNvSpPr txBox="1"/>
          <p:nvPr/>
        </p:nvSpPr>
        <p:spPr>
          <a:xfrm>
            <a:off x="9666023" y="2739614"/>
            <a:ext cx="8389133" cy="4880310"/>
          </a:xfrm>
          <a:prstGeom prst="rect">
            <a:avLst/>
          </a:prstGeom>
        </p:spPr>
        <p:txBody>
          <a:bodyPr wrap="square" lIns="0" tIns="0" rIns="0" bIns="0" rtlCol="0" anchor="t">
            <a:spAutoFit/>
          </a:bodyPr>
          <a:lstStyle/>
          <a:p>
            <a:pPr algn="l">
              <a:lnSpc>
                <a:spcPts val="4259"/>
              </a:lnSpc>
            </a:pPr>
            <a:r>
              <a:rPr lang="en-US" sz="4400" dirty="0"/>
              <a:t>NIEA supports Tribal sovereignty through strong Tribal Education Departments and Native-led education. </a:t>
            </a:r>
            <a:r>
              <a:rPr lang="en-US" sz="4400" dirty="0">
                <a:solidFill>
                  <a:srgbClr val="000000"/>
                </a:solidFill>
                <a:latin typeface="Inter"/>
                <a:ea typeface="Inter"/>
                <a:cs typeface="Inter"/>
                <a:sym typeface="Inter"/>
              </a:rPr>
              <a:t>This includes:</a:t>
            </a:r>
          </a:p>
          <a:p>
            <a:pPr marL="410209" lvl="1" indent="-205105" algn="l">
              <a:lnSpc>
                <a:spcPct val="150000"/>
              </a:lnSpc>
              <a:buFont typeface="Arial"/>
              <a:buChar char="•"/>
            </a:pPr>
            <a:r>
              <a:rPr lang="en-US" sz="4000" b="1" dirty="0"/>
              <a:t>Protect Tribal Sovereignty</a:t>
            </a:r>
            <a:r>
              <a:rPr lang="en-US" sz="4000" dirty="0"/>
              <a:t> </a:t>
            </a:r>
          </a:p>
          <a:p>
            <a:pPr marL="410209" lvl="1" indent="-205105" algn="l">
              <a:lnSpc>
                <a:spcPct val="150000"/>
              </a:lnSpc>
              <a:buFont typeface="Arial"/>
              <a:buChar char="•"/>
            </a:pPr>
            <a:r>
              <a:rPr lang="en-US" sz="4000" b="1" dirty="0"/>
              <a:t>Advance Tribal Consultation</a:t>
            </a:r>
            <a:r>
              <a:rPr lang="en-US" sz="4000" dirty="0"/>
              <a:t> </a:t>
            </a:r>
          </a:p>
          <a:p>
            <a:pPr marL="410209" lvl="1" indent="-205105" algn="l">
              <a:lnSpc>
                <a:spcPct val="150000"/>
              </a:lnSpc>
              <a:buFont typeface="Arial"/>
              <a:buChar char="•"/>
            </a:pPr>
            <a:r>
              <a:rPr lang="en-US" sz="4000" b="1" dirty="0"/>
              <a:t>Invest in Tribal Education Systems</a:t>
            </a:r>
            <a:endParaRPr lang="en-US" sz="4000" dirty="0">
              <a:solidFill>
                <a:srgbClr val="000000"/>
              </a:solidFill>
              <a:latin typeface="Inter"/>
              <a:ea typeface="Inter"/>
              <a:cs typeface="Inter"/>
              <a:sym typeface="Inter"/>
            </a:endParaRPr>
          </a:p>
        </p:txBody>
      </p:sp>
      <p:sp>
        <p:nvSpPr>
          <p:cNvPr id="17" name="TextBox 17"/>
          <p:cNvSpPr txBox="1"/>
          <p:nvPr/>
        </p:nvSpPr>
        <p:spPr>
          <a:xfrm>
            <a:off x="9316032" y="1930226"/>
            <a:ext cx="5382527" cy="717080"/>
          </a:xfrm>
          <a:prstGeom prst="rect">
            <a:avLst/>
          </a:prstGeom>
        </p:spPr>
        <p:txBody>
          <a:bodyPr lIns="0" tIns="0" rIns="0" bIns="0" rtlCol="0" anchor="t">
            <a:spAutoFit/>
          </a:bodyPr>
          <a:lstStyle/>
          <a:p>
            <a:pPr algn="r">
              <a:lnSpc>
                <a:spcPts val="5624"/>
              </a:lnSpc>
            </a:pPr>
            <a:r>
              <a:rPr lang="en-US" sz="4017" b="1" spc="88" dirty="0">
                <a:solidFill>
                  <a:srgbClr val="FFFFFF"/>
                </a:solidFill>
                <a:latin typeface="Poppins Ultra-Bold"/>
                <a:ea typeface="Poppins Ultra-Bold"/>
                <a:cs typeface="Poppins Ultra-Bold"/>
                <a:sym typeface="Poppins Ultra-Bold"/>
              </a:rPr>
              <a:t>TRIBAL LEVEL</a:t>
            </a:r>
          </a:p>
        </p:txBody>
      </p:sp>
      <p:grpSp>
        <p:nvGrpSpPr>
          <p:cNvPr id="18" name="Group 18"/>
          <p:cNvGrpSpPr/>
          <p:nvPr/>
        </p:nvGrpSpPr>
        <p:grpSpPr>
          <a:xfrm>
            <a:off x="15380351" y="9199464"/>
            <a:ext cx="1256441" cy="1256441"/>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3B1BC">
                <a:alpha val="89804"/>
              </a:srgbClr>
            </a:solidFill>
          </p:spPr>
          <p:txBody>
            <a:bodyPr/>
            <a:lstStyle/>
            <a:p>
              <a:endParaRPr lang="en-US"/>
            </a:p>
          </p:txBody>
        </p:sp>
        <p:sp>
          <p:nvSpPr>
            <p:cNvPr id="20" name="TextBox 20"/>
            <p:cNvSpPr txBox="1"/>
            <p:nvPr/>
          </p:nvSpPr>
          <p:spPr>
            <a:xfrm>
              <a:off x="76200" y="9525"/>
              <a:ext cx="660400" cy="727075"/>
            </a:xfrm>
            <a:prstGeom prst="rect">
              <a:avLst/>
            </a:prstGeom>
          </p:spPr>
          <p:txBody>
            <a:bodyPr lIns="50800" tIns="50800" rIns="50800" bIns="50800" rtlCol="0" anchor="ctr"/>
            <a:lstStyle/>
            <a:p>
              <a:pPr algn="ctr">
                <a:lnSpc>
                  <a:spcPts val="3044"/>
                </a:lnSpc>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2"/>
          <p:cNvSpPr txBox="1"/>
          <p:nvPr/>
        </p:nvSpPr>
        <p:spPr>
          <a:xfrm>
            <a:off x="1062280" y="2315733"/>
            <a:ext cx="7169868" cy="807913"/>
          </a:xfrm>
          <a:prstGeom prst="rect">
            <a:avLst/>
          </a:prstGeom>
        </p:spPr>
        <p:txBody>
          <a:bodyPr lIns="0" tIns="0" rIns="0" bIns="0" rtlCol="0" anchor="t">
            <a:spAutoFit/>
          </a:bodyPr>
          <a:lstStyle/>
          <a:p>
            <a:pPr marL="0" marR="0" lvl="0" indent="0" algn="l" defTabSz="914400" rtl="0" eaLnBrk="1" fontAlgn="auto" latinLnBrk="0" hangingPunct="1">
              <a:lnSpc>
                <a:spcPts val="6307"/>
              </a:lnSpc>
              <a:spcBef>
                <a:spcPts val="0"/>
              </a:spcBef>
              <a:spcAft>
                <a:spcPts val="0"/>
              </a:spcAft>
              <a:buClrTx/>
              <a:buSzTx/>
              <a:buFontTx/>
              <a:buNone/>
              <a:tabLst/>
              <a:defRPr/>
            </a:pPr>
            <a:r>
              <a:rPr kumimoji="0" lang="en-US" sz="6307" b="0" i="0" u="none" strike="noStrike" kern="1200" cap="none" spc="0" normalizeH="0" baseline="0" noProof="0">
                <a:ln>
                  <a:noFill/>
                </a:ln>
                <a:solidFill>
                  <a:srgbClr val="F8F8F8"/>
                </a:solidFill>
                <a:effectLst/>
                <a:uLnTx/>
                <a:uFillTx/>
                <a:latin typeface="Rubik"/>
                <a:ea typeface="Rubik"/>
                <a:cs typeface="Rubik"/>
                <a:sym typeface="Rubik"/>
              </a:rPr>
              <a:t>FEDERAL POLICY</a:t>
            </a:r>
          </a:p>
        </p:txBody>
      </p:sp>
      <p:sp>
        <p:nvSpPr>
          <p:cNvPr id="3" name="TextBox 3"/>
          <p:cNvSpPr txBox="1"/>
          <p:nvPr/>
        </p:nvSpPr>
        <p:spPr>
          <a:xfrm>
            <a:off x="1062280" y="3670559"/>
            <a:ext cx="7169868" cy="1229447"/>
          </a:xfrm>
          <a:prstGeom prst="rect">
            <a:avLst/>
          </a:prstGeom>
        </p:spPr>
        <p:txBody>
          <a:bodyPr lIns="0" tIns="0" rIns="0" bIns="0" rtlCol="0" anchor="t">
            <a:spAutoFit/>
          </a:bodyPr>
          <a:lstStyle/>
          <a:p>
            <a:pPr marL="0" marR="0" lvl="0" indent="0" algn="l" defTabSz="914400" rtl="0" eaLnBrk="1" fontAlgn="auto" latinLnBrk="0" hangingPunct="1">
              <a:lnSpc>
                <a:spcPts val="9135"/>
              </a:lnSpc>
              <a:spcBef>
                <a:spcPts val="0"/>
              </a:spcBef>
              <a:spcAft>
                <a:spcPts val="0"/>
              </a:spcAft>
              <a:buClrTx/>
              <a:buSzTx/>
              <a:buFontTx/>
              <a:buNone/>
              <a:tabLst/>
              <a:defRPr/>
            </a:pPr>
            <a:r>
              <a:rPr kumimoji="0" lang="en-US" sz="9135" b="0" i="0" u="none" strike="noStrike" kern="1200" cap="none" spc="0" normalizeH="0" baseline="0" noProof="0">
                <a:ln>
                  <a:noFill/>
                </a:ln>
                <a:solidFill>
                  <a:srgbClr val="F1B434"/>
                </a:solidFill>
                <a:effectLst/>
                <a:uLnTx/>
                <a:uFillTx/>
                <a:latin typeface="Segoe Script"/>
                <a:ea typeface="Segoe Script"/>
                <a:cs typeface="Segoe Script"/>
                <a:sym typeface="Segoe Script"/>
              </a:rPr>
              <a:t>Updates</a:t>
            </a:r>
          </a:p>
        </p:txBody>
      </p:sp>
      <p:sp>
        <p:nvSpPr>
          <p:cNvPr id="6" name="Freeform 6"/>
          <p:cNvSpPr/>
          <p:nvPr/>
        </p:nvSpPr>
        <p:spPr>
          <a:xfrm>
            <a:off x="10947356" y="3151399"/>
            <a:ext cx="8749595" cy="8905441"/>
          </a:xfrm>
          <a:custGeom>
            <a:avLst/>
            <a:gdLst/>
            <a:ahLst/>
            <a:cxnLst/>
            <a:rect l="l" t="t" r="r" b="b"/>
            <a:pathLst>
              <a:path w="8749595" h="8905441">
                <a:moveTo>
                  <a:pt x="0" y="0"/>
                </a:moveTo>
                <a:lnTo>
                  <a:pt x="8749595" y="0"/>
                </a:lnTo>
                <a:lnTo>
                  <a:pt x="8749595" y="8905441"/>
                </a:lnTo>
                <a:lnTo>
                  <a:pt x="0" y="890544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rot="518894">
            <a:off x="13920547" y="-55734"/>
            <a:ext cx="5220215" cy="3900925"/>
          </a:xfrm>
          <a:custGeom>
            <a:avLst/>
            <a:gdLst/>
            <a:ahLst/>
            <a:cxnLst/>
            <a:rect l="l" t="t" r="r" b="b"/>
            <a:pathLst>
              <a:path w="5220215" h="3900925">
                <a:moveTo>
                  <a:pt x="0" y="0"/>
                </a:moveTo>
                <a:lnTo>
                  <a:pt x="5220215" y="0"/>
                </a:lnTo>
                <a:lnTo>
                  <a:pt x="5220215" y="3900925"/>
                </a:lnTo>
                <a:lnTo>
                  <a:pt x="0" y="3900925"/>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10780531" y="2658174"/>
            <a:ext cx="7507469" cy="7628826"/>
          </a:xfrm>
          <a:custGeom>
            <a:avLst/>
            <a:gdLst/>
            <a:ahLst/>
            <a:cxnLst/>
            <a:rect l="l" t="t" r="r" b="b"/>
            <a:pathLst>
              <a:path w="7507469" h="7628826">
                <a:moveTo>
                  <a:pt x="0" y="0"/>
                </a:moveTo>
                <a:lnTo>
                  <a:pt x="7507469" y="0"/>
                </a:lnTo>
                <a:lnTo>
                  <a:pt x="7507469" y="7628826"/>
                </a:lnTo>
                <a:lnTo>
                  <a:pt x="0" y="7628826"/>
                </a:lnTo>
                <a:lnTo>
                  <a:pt x="0" y="0"/>
                </a:lnTo>
                <a:close/>
              </a:path>
            </a:pathLst>
          </a:custGeom>
          <a:blipFill>
            <a:blip r:embed="rId5"/>
            <a:stretch>
              <a:fillRect l="-52377"/>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p:cNvSpPr/>
          <p:nvPr/>
        </p:nvSpPr>
        <p:spPr>
          <a:xfrm>
            <a:off x="12928072" y="1894729"/>
            <a:ext cx="1027344" cy="1045643"/>
          </a:xfrm>
          <a:custGeom>
            <a:avLst/>
            <a:gdLst/>
            <a:ahLst/>
            <a:cxnLst/>
            <a:rect l="l" t="t" r="r" b="b"/>
            <a:pathLst>
              <a:path w="1027344" h="1045643">
                <a:moveTo>
                  <a:pt x="0" y="0"/>
                </a:moveTo>
                <a:lnTo>
                  <a:pt x="1027344" y="0"/>
                </a:lnTo>
                <a:lnTo>
                  <a:pt x="1027344" y="1045643"/>
                </a:lnTo>
                <a:lnTo>
                  <a:pt x="0" y="1045643"/>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0" name="Group 10"/>
          <p:cNvGrpSpPr/>
          <p:nvPr/>
        </p:nvGrpSpPr>
        <p:grpSpPr>
          <a:xfrm>
            <a:off x="325220" y="8724900"/>
            <a:ext cx="1415182" cy="1352425"/>
            <a:chOff x="0" y="0"/>
            <a:chExt cx="1886910" cy="1803233"/>
          </a:xfrm>
        </p:grpSpPr>
        <p:grpSp>
          <p:nvGrpSpPr>
            <p:cNvPr id="11" name="Group 11"/>
            <p:cNvGrpSpPr/>
            <p:nvPr/>
          </p:nvGrpSpPr>
          <p:grpSpPr>
            <a:xfrm>
              <a:off x="65868" y="24030"/>
              <a:ext cx="1755174" cy="1755174"/>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p:cNvSpPr txBox="1"/>
              <p:nvPr/>
            </p:nvSpPr>
            <p:spPr>
              <a:xfrm>
                <a:off x="76200" y="47625"/>
                <a:ext cx="660400" cy="688975"/>
              </a:xfrm>
              <a:prstGeom prst="rect">
                <a:avLst/>
              </a:prstGeom>
            </p:spPr>
            <p:txBody>
              <a:bodyPr lIns="50800" tIns="50800" rIns="50800" bIns="50800" rtlCol="0" anchor="ctr"/>
              <a:lstStyle/>
              <a:p>
                <a:pPr marL="0" marR="0" lvl="0" indent="0" algn="ctr" defTabSz="914400" rtl="0" eaLnBrk="1" fontAlgn="auto" latinLnBrk="0" hangingPunct="1">
                  <a:lnSpc>
                    <a:spcPts val="2143"/>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Freeform 14"/>
            <p:cNvSpPr/>
            <p:nvPr/>
          </p:nvSpPr>
          <p:spPr>
            <a:xfrm>
              <a:off x="0" y="0"/>
              <a:ext cx="1886910" cy="1803233"/>
            </a:xfrm>
            <a:custGeom>
              <a:avLst/>
              <a:gdLst/>
              <a:ahLst/>
              <a:cxnLst/>
              <a:rect l="l" t="t" r="r" b="b"/>
              <a:pathLst>
                <a:path w="1886910" h="1803233">
                  <a:moveTo>
                    <a:pt x="0" y="0"/>
                  </a:moveTo>
                  <a:lnTo>
                    <a:pt x="1886910" y="0"/>
                  </a:lnTo>
                  <a:lnTo>
                    <a:pt x="1886910" y="1803233"/>
                  </a:lnTo>
                  <a:lnTo>
                    <a:pt x="0" y="1803233"/>
                  </a:lnTo>
                  <a:lnTo>
                    <a:pt x="0" y="0"/>
                  </a:lnTo>
                  <a:close/>
                </a:path>
              </a:pathLst>
            </a:custGeom>
            <a:blipFill>
              <a:blip r:embed="rId7"/>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TextBox 15"/>
          <p:cNvSpPr txBox="1"/>
          <p:nvPr/>
        </p:nvSpPr>
        <p:spPr>
          <a:xfrm>
            <a:off x="1856564" y="8922830"/>
            <a:ext cx="4194030" cy="889508"/>
          </a:xfrm>
          <a:prstGeom prst="rect">
            <a:avLst/>
          </a:prstGeom>
        </p:spPr>
        <p:txBody>
          <a:bodyPr lIns="0" tIns="0" rIns="0" bIns="0" rtlCol="0" anchor="t">
            <a:spAutoFit/>
          </a:bodyPr>
          <a:lstStyle/>
          <a:p>
            <a:pPr marL="0" marR="0" lvl="0" indent="0" algn="l" defTabSz="914400" rtl="0" eaLnBrk="1" fontAlgn="auto" latinLnBrk="0" hangingPunct="1">
              <a:lnSpc>
                <a:spcPts val="3556"/>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Open Sans 1 Bold"/>
                <a:ea typeface="Open Sans 1 Bold"/>
                <a:cs typeface="Open Sans 1 Bold"/>
                <a:sym typeface="Open Sans 1 Bold"/>
              </a:rPr>
              <a:t>National Indian Education Association</a:t>
            </a:r>
          </a:p>
        </p:txBody>
      </p:sp>
      <p:sp>
        <p:nvSpPr>
          <p:cNvPr id="17" name="TextBox 16">
            <a:extLst>
              <a:ext uri="{FF2B5EF4-FFF2-40B4-BE49-F238E27FC236}">
                <a16:creationId xmlns:a16="http://schemas.microsoft.com/office/drawing/2014/main" id="{51EDD3B5-6494-0A15-EE92-A99B80D42094}"/>
              </a:ext>
            </a:extLst>
          </p:cNvPr>
          <p:cNvSpPr txBox="1"/>
          <p:nvPr/>
        </p:nvSpPr>
        <p:spPr>
          <a:xfrm>
            <a:off x="1032811" y="5002637"/>
            <a:ext cx="9849172" cy="2482667"/>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8F8F8"/>
                </a:solidFill>
                <a:effectLst/>
                <a:uLnTx/>
                <a:uFillTx/>
                <a:latin typeface="Rubik Bold"/>
                <a:ea typeface="Rubik Bold"/>
                <a:cs typeface="Rubik Bold"/>
                <a:sym typeface="Rubik Bold"/>
              </a:rPr>
              <a:t>US Department of Education, Bureau of Indian Educations, and Other Administrative Actions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d1e346c-5b3f-4745-baeb-10dc40a11779" xsi:nil="true"/>
    <lcf76f155ced4ddcb4097134ff3c332f xmlns="84f6194b-2c23-4abd-a227-f666995f31c4">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C722EB0B357764A9DA82AA1AA0AE673" ma:contentTypeVersion="19" ma:contentTypeDescription="Create a new document." ma:contentTypeScope="" ma:versionID="33122933287c619bcdb12f787e77c99f">
  <xsd:schema xmlns:xsd="http://www.w3.org/2001/XMLSchema" xmlns:xs="http://www.w3.org/2001/XMLSchema" xmlns:p="http://schemas.microsoft.com/office/2006/metadata/properties" xmlns:ns2="84f6194b-2c23-4abd-a227-f666995f31c4" xmlns:ns3="7d1e346c-5b3f-4745-baeb-10dc40a11779" targetNamespace="http://schemas.microsoft.com/office/2006/metadata/properties" ma:root="true" ma:fieldsID="4b8c563a7de52378c6251019a541f155" ns2:_="" ns3:_="">
    <xsd:import namespace="84f6194b-2c23-4abd-a227-f666995f31c4"/>
    <xsd:import namespace="7d1e346c-5b3f-4745-baeb-10dc40a1177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f6194b-2c23-4abd-a227-f666995f31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2a52a8-2add-4dfb-8871-d38b4559ff5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d1e346c-5b3f-4745-baeb-10dc40a1177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c7f5b90-020d-4943-be50-92fe7674acf2}" ma:internalName="TaxCatchAll" ma:showField="CatchAllData" ma:web="7d1e346c-5b3f-4745-baeb-10dc40a1177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35FD98-3A0D-4CB8-BF70-D1CA46132399}">
  <ds:schemaRefs>
    <ds:schemaRef ds:uri="http://schemas.microsoft.com/office/2006/metadata/properties"/>
    <ds:schemaRef ds:uri="http://schemas.microsoft.com/office/infopath/2007/PartnerControls"/>
    <ds:schemaRef ds:uri="7d1e346c-5b3f-4745-baeb-10dc40a11779"/>
    <ds:schemaRef ds:uri="84f6194b-2c23-4abd-a227-f666995f31c4"/>
  </ds:schemaRefs>
</ds:datastoreItem>
</file>

<file path=customXml/itemProps2.xml><?xml version="1.0" encoding="utf-8"?>
<ds:datastoreItem xmlns:ds="http://schemas.openxmlformats.org/officeDocument/2006/customXml" ds:itemID="{27070685-35C9-4384-8C9F-015034B84D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f6194b-2c23-4abd-a227-f666995f31c4"/>
    <ds:schemaRef ds:uri="7d1e346c-5b3f-4745-baeb-10dc40a117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A888FFB-D1B9-4304-8080-7E6ACB54B0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498</TotalTime>
  <Words>975</Words>
  <Application>Microsoft Macintosh PowerPoint</Application>
  <PresentationFormat>Custom</PresentationFormat>
  <Paragraphs>130</Paragraphs>
  <Slides>14</Slides>
  <Notes>10</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14</vt:i4>
      </vt:variant>
    </vt:vector>
  </HeadingPairs>
  <TitlesOfParts>
    <vt:vector size="33" baseType="lpstr">
      <vt:lpstr>Open Sans 1 Italics</vt:lpstr>
      <vt:lpstr>Open Sans 1 Bold Italics</vt:lpstr>
      <vt:lpstr>Open Sans 1 Bold</vt:lpstr>
      <vt:lpstr>Open Sans 1 Ultra-Bold</vt:lpstr>
      <vt:lpstr>Raleway Heavy</vt:lpstr>
      <vt:lpstr>Segoe Script Bold</vt:lpstr>
      <vt:lpstr>Rubik</vt:lpstr>
      <vt:lpstr>Segoe Script</vt:lpstr>
      <vt:lpstr>Open Sans 2</vt:lpstr>
      <vt:lpstr>Rubik Bold</vt:lpstr>
      <vt:lpstr>Inter</vt:lpstr>
      <vt:lpstr>Poppins Ultra-Bold</vt:lpstr>
      <vt:lpstr>Open Sans  </vt:lpstr>
      <vt:lpstr>Arial</vt:lpstr>
      <vt:lpstr>Open Sans 2 Bold</vt:lpstr>
      <vt:lpstr>Open Sans 1</vt:lpstr>
      <vt:lpstr>Calibri</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April 22 2026 SO NIEA Presentation</dc:title>
  <cp:lastModifiedBy>Jon Allan Reyhner</cp:lastModifiedBy>
  <cp:revision>9</cp:revision>
  <dcterms:created xsi:type="dcterms:W3CDTF">2006-08-16T00:00:00Z</dcterms:created>
  <dcterms:modified xsi:type="dcterms:W3CDTF">2026-06-26T21:35:20Z</dcterms:modified>
  <dc:identifier>DAHHgPrqSAw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0x010100BC722EB0B357764A9DA82AA1AA0AE673</vt:lpwstr>
  </property>
  <property fmtid="{D5CDD505-2E9C-101B-9397-08002B2CF9AE}" pid="3" name="MediaServiceImageTags">
    <vt:lpwstr/>
  </property>
</Properties>
</file>